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60" r:id="rId3"/>
    <p:sldId id="304" r:id="rId4"/>
    <p:sldId id="327" r:id="rId5"/>
    <p:sldId id="314" r:id="rId6"/>
    <p:sldId id="328" r:id="rId7"/>
    <p:sldId id="315" r:id="rId8"/>
    <p:sldId id="318" r:id="rId9"/>
    <p:sldId id="329" r:id="rId10"/>
    <p:sldId id="317" r:id="rId11"/>
    <p:sldId id="331" r:id="rId12"/>
    <p:sldId id="272" r:id="rId13"/>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31" autoAdjust="0"/>
  </p:normalViewPr>
  <p:slideViewPr>
    <p:cSldViewPr>
      <p:cViewPr varScale="1">
        <p:scale>
          <a:sx n="140" d="100"/>
          <a:sy n="140" d="100"/>
        </p:scale>
        <p:origin x="77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9B1D65D-D18A-438F-A8FF-060835FDDBC8}" type="datetimeFigureOut">
              <a:rPr lang="en-US" smtClean="0"/>
              <a:t>2/17/2023</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11F006B-796B-4B1D-9070-5383FD62A5CF}" type="slidenum">
              <a:rPr lang="en-US" smtClean="0"/>
              <a:t>‹#›</a:t>
            </a:fld>
            <a:endParaRPr lang="en-US"/>
          </a:p>
        </p:txBody>
      </p:sp>
    </p:spTree>
    <p:extLst>
      <p:ext uri="{BB962C8B-B14F-4D97-AF65-F5344CB8AC3E}">
        <p14:creationId xmlns:p14="http://schemas.microsoft.com/office/powerpoint/2010/main" val="1082990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830067"/>
            <a:ext cx="7772400" cy="685899"/>
          </a:xfrm>
        </p:spPr>
        <p:txBody>
          <a:bodyPr/>
          <a:lstStyle>
            <a:lvl1pPr>
              <a:defRPr>
                <a:solidFill>
                  <a:schemeClr val="bg1"/>
                </a:solidFill>
              </a:defRPr>
            </a:lvl1pPr>
          </a:lstStyle>
          <a:p>
            <a:r>
              <a:rPr lang="en-US" dirty="0"/>
              <a:t>NAME OF PRESENTATION</a:t>
            </a:r>
          </a:p>
        </p:txBody>
      </p:sp>
      <p:sp>
        <p:nvSpPr>
          <p:cNvPr id="3" name="Subtitle 2"/>
          <p:cNvSpPr>
            <a:spLocks noGrp="1"/>
          </p:cNvSpPr>
          <p:nvPr>
            <p:ph type="subTitle" idx="1" hasCustomPrompt="1"/>
          </p:nvPr>
        </p:nvSpPr>
        <p:spPr>
          <a:xfrm>
            <a:off x="1371600" y="4299942"/>
            <a:ext cx="6400800" cy="593204"/>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Company Name</a:t>
            </a:r>
          </a:p>
        </p:txBody>
      </p:sp>
      <p:sp>
        <p:nvSpPr>
          <p:cNvPr id="4" name="Date Placeholder 3"/>
          <p:cNvSpPr>
            <a:spLocks noGrp="1"/>
          </p:cNvSpPr>
          <p:nvPr>
            <p:ph type="dt" sz="half" idx="10"/>
          </p:nvPr>
        </p:nvSpPr>
        <p:spPr/>
        <p:txBody>
          <a:bodyPr/>
          <a:lstStyle/>
          <a:p>
            <a:r>
              <a:rPr lang="en-US"/>
              <a:t>2/17/2016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DDE59-EC53-4181-A13E-88FB409D1B60}" type="slidenum">
              <a:rPr lang="en-US" smtClean="0"/>
              <a:t>‹#›</a:t>
            </a:fld>
            <a:endParaRPr lang="en-US"/>
          </a:p>
        </p:txBody>
      </p:sp>
    </p:spTree>
    <p:extLst>
      <p:ext uri="{BB962C8B-B14F-4D97-AF65-F5344CB8AC3E}">
        <p14:creationId xmlns:p14="http://schemas.microsoft.com/office/powerpoint/2010/main" val="1080360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39752" y="205979"/>
            <a:ext cx="6347048" cy="857250"/>
          </a:xfrm>
        </p:spPr>
        <p:txBody>
          <a:bodyPr/>
          <a:lstStyle>
            <a:lvl1pPr algn="l">
              <a:defRPr>
                <a:solidFill>
                  <a:schemeClr val="tx1">
                    <a:lumMod val="75000"/>
                    <a:lumOff val="25000"/>
                  </a:schemeClr>
                </a:solidFill>
              </a:defRPr>
            </a:lvl1pPr>
          </a:lstStyle>
          <a:p>
            <a:r>
              <a:rPr lang="en-US" dirty="0"/>
              <a:t>Title</a:t>
            </a:r>
          </a:p>
        </p:txBody>
      </p:sp>
      <p:sp>
        <p:nvSpPr>
          <p:cNvPr id="3" name="Content Placeholder 2"/>
          <p:cNvSpPr>
            <a:spLocks noGrp="1"/>
          </p:cNvSpPr>
          <p:nvPr>
            <p:ph idx="1" hasCustomPrompt="1"/>
          </p:nvPr>
        </p:nvSpPr>
        <p:spPr>
          <a:xfrm>
            <a:off x="2339752" y="1200151"/>
            <a:ext cx="6347048" cy="3394472"/>
          </a:xfrm>
        </p:spPr>
        <p:txBody>
          <a:bodyPr/>
          <a:lstStyle>
            <a:lvl1pPr>
              <a:defRPr>
                <a:solidFill>
                  <a:schemeClr val="tx1">
                    <a:lumMod val="75000"/>
                    <a:lumOff val="25000"/>
                  </a:schemeClr>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r>
              <a:rPr lang="en-US"/>
              <a:t>2/17/2016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DDE59-EC53-4181-A13E-88FB409D1B60}" type="slidenum">
              <a:rPr lang="en-US" smtClean="0"/>
              <a:t>‹#›</a:t>
            </a:fld>
            <a:endParaRPr lang="en-US"/>
          </a:p>
        </p:txBody>
      </p:sp>
    </p:spTree>
    <p:extLst>
      <p:ext uri="{BB962C8B-B14F-4D97-AF65-F5344CB8AC3E}">
        <p14:creationId xmlns:p14="http://schemas.microsoft.com/office/powerpoint/2010/main" val="25229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5536" y="205979"/>
            <a:ext cx="8291264" cy="857250"/>
          </a:xfrm>
        </p:spPr>
        <p:txBody>
          <a:bodyPr/>
          <a:lstStyle>
            <a:lvl1pPr algn="ctr">
              <a:defRPr>
                <a:solidFill>
                  <a:schemeClr val="tx1">
                    <a:lumMod val="75000"/>
                    <a:lumOff val="25000"/>
                  </a:schemeClr>
                </a:solidFill>
              </a:defRPr>
            </a:lvl1pPr>
          </a:lstStyle>
          <a:p>
            <a:r>
              <a:rPr lang="en-US" dirty="0"/>
              <a:t>Title</a:t>
            </a:r>
          </a:p>
        </p:txBody>
      </p:sp>
      <p:sp>
        <p:nvSpPr>
          <p:cNvPr id="3" name="Content Placeholder 2"/>
          <p:cNvSpPr>
            <a:spLocks noGrp="1"/>
          </p:cNvSpPr>
          <p:nvPr>
            <p:ph idx="1" hasCustomPrompt="1"/>
          </p:nvPr>
        </p:nvSpPr>
        <p:spPr>
          <a:xfrm>
            <a:off x="395536" y="1200151"/>
            <a:ext cx="8291264" cy="3394472"/>
          </a:xfrm>
        </p:spPr>
        <p:txBody>
          <a:bodyPr/>
          <a:lstStyle>
            <a:lvl1pPr marL="0" indent="0" algn="ctr">
              <a:buNone/>
              <a:defRPr>
                <a:solidFill>
                  <a:schemeClr val="tx1">
                    <a:lumMod val="75000"/>
                    <a:lumOff val="25000"/>
                  </a:schemeClr>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r>
              <a:rPr lang="en-US"/>
              <a:t>2/17/2016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DDE59-EC53-4181-A13E-88FB409D1B60}" type="slidenum">
              <a:rPr lang="en-US" smtClean="0"/>
              <a:t>‹#›</a:t>
            </a:fld>
            <a:endParaRPr lang="en-US"/>
          </a:p>
        </p:txBody>
      </p:sp>
    </p:spTree>
    <p:extLst>
      <p:ext uri="{BB962C8B-B14F-4D97-AF65-F5344CB8AC3E}">
        <p14:creationId xmlns:p14="http://schemas.microsoft.com/office/powerpoint/2010/main" val="1658956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27534"/>
            <a:ext cx="8229600" cy="857250"/>
          </a:xfrm>
        </p:spPr>
        <p:txBody>
          <a:bodyPr/>
          <a:lstStyle>
            <a:lvl1pPr>
              <a:defRPr>
                <a:solidFill>
                  <a:schemeClr val="tx1">
                    <a:lumMod val="75000"/>
                    <a:lumOff val="25000"/>
                  </a:schemeClr>
                </a:solidFill>
              </a:defRPr>
            </a:lvl1pPr>
          </a:lstStyle>
          <a:p>
            <a:r>
              <a:rPr lang="en-US" dirty="0"/>
              <a:t>Title</a:t>
            </a:r>
          </a:p>
        </p:txBody>
      </p:sp>
      <p:sp>
        <p:nvSpPr>
          <p:cNvPr id="3" name="Content Placeholder 2"/>
          <p:cNvSpPr>
            <a:spLocks noGrp="1"/>
          </p:cNvSpPr>
          <p:nvPr>
            <p:ph idx="1" hasCustomPrompt="1"/>
          </p:nvPr>
        </p:nvSpPr>
        <p:spPr>
          <a:xfrm>
            <a:off x="457200" y="1563639"/>
            <a:ext cx="8229600" cy="3030984"/>
          </a:xfrm>
        </p:spPr>
        <p:txBody>
          <a:bodyPr/>
          <a:lstStyle>
            <a:lvl1pPr>
              <a:defRPr>
                <a:solidFill>
                  <a:schemeClr val="tx1">
                    <a:lumMod val="75000"/>
                    <a:lumOff val="25000"/>
                  </a:schemeClr>
                </a:solidFill>
              </a:defRPr>
            </a:lvl1pPr>
          </a:lstStyle>
          <a:p>
            <a:pPr lvl="0"/>
            <a:r>
              <a:rPr lang="en-US" dirty="0" err="1"/>
              <a:t>Lorem</a:t>
            </a:r>
            <a:r>
              <a:rPr lang="en-US" dirty="0"/>
              <a:t> </a:t>
            </a:r>
            <a:r>
              <a:rPr lang="en-US" dirty="0" err="1"/>
              <a:t>ipsum</a:t>
            </a:r>
            <a:r>
              <a:rPr lang="en-US" dirty="0"/>
              <a:t> dolor sit </a:t>
            </a:r>
            <a:r>
              <a:rPr lang="en-US" dirty="0" err="1"/>
              <a:t>amet</a:t>
            </a:r>
            <a:r>
              <a:rPr lang="en-US" dirty="0"/>
              <a:t>, </a:t>
            </a:r>
            <a:r>
              <a:rPr lang="en-US" dirty="0" err="1"/>
              <a:t>consectetur</a:t>
            </a:r>
            <a:r>
              <a:rPr lang="en-US" dirty="0"/>
              <a:t> </a:t>
            </a:r>
            <a:r>
              <a:rPr lang="en-US" dirty="0" err="1"/>
              <a:t>adipisicing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a:t>
            </a:r>
          </a:p>
        </p:txBody>
      </p:sp>
      <p:sp>
        <p:nvSpPr>
          <p:cNvPr id="4" name="Date Placeholder 3"/>
          <p:cNvSpPr>
            <a:spLocks noGrp="1"/>
          </p:cNvSpPr>
          <p:nvPr>
            <p:ph type="dt" sz="half" idx="10"/>
          </p:nvPr>
        </p:nvSpPr>
        <p:spPr/>
        <p:txBody>
          <a:bodyPr/>
          <a:lstStyle/>
          <a:p>
            <a:r>
              <a:rPr lang="en-US"/>
              <a:t>2/17/2016</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1DDE59-EC53-4181-A13E-88FB409D1B60}" type="slidenum">
              <a:rPr lang="en-US" smtClean="0"/>
              <a:t>‹#›</a:t>
            </a:fld>
            <a:endParaRPr lang="en-US"/>
          </a:p>
        </p:txBody>
      </p:sp>
    </p:spTree>
    <p:extLst>
      <p:ext uri="{BB962C8B-B14F-4D97-AF65-F5344CB8AC3E}">
        <p14:creationId xmlns:p14="http://schemas.microsoft.com/office/powerpoint/2010/main" val="3619706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2/17/2016</a:t>
            </a: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21DDE59-EC53-4181-A13E-88FB409D1B60}" type="slidenum">
              <a:rPr lang="en-US" smtClean="0"/>
              <a:t>‹#›</a:t>
            </a:fld>
            <a:endParaRPr lang="en-US"/>
          </a:p>
        </p:txBody>
      </p:sp>
    </p:spTree>
    <p:extLst>
      <p:ext uri="{BB962C8B-B14F-4D97-AF65-F5344CB8AC3E}">
        <p14:creationId xmlns:p14="http://schemas.microsoft.com/office/powerpoint/2010/main" val="24479943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kbartell@ksnlaw.com" TargetMode="External"/><Relationship Id="rId2" Type="http://schemas.openxmlformats.org/officeDocument/2006/relationships/image" Target="../media/image6.jpg"/><Relationship Id="rId1" Type="http://schemas.openxmlformats.org/officeDocument/2006/relationships/slideLayout" Target="../slideLayouts/slideLayout3.xml"/><Relationship Id="rId4" Type="http://schemas.openxmlformats.org/officeDocument/2006/relationships/hyperlink" Target="mailto:ppark@ksnlaw.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943350"/>
            <a:ext cx="5181600" cy="418083"/>
          </a:xfrm>
        </p:spPr>
        <p:txBody>
          <a:bodyPr>
            <a:noAutofit/>
          </a:bodyPr>
          <a:lstStyle/>
          <a:p>
            <a:r>
              <a:rPr lang="en-US" sz="1600" dirty="0">
                <a:latin typeface="Arial Black" panose="020B0A04020102020204" pitchFamily="34" charset="0"/>
              </a:rPr>
              <a:t>Presented By KSN Attorneys </a:t>
            </a:r>
            <a:br>
              <a:rPr lang="en-US" sz="2800" dirty="0">
                <a:latin typeface="Arial Black" panose="020B0A04020102020204" pitchFamily="34" charset="0"/>
              </a:rPr>
            </a:br>
            <a:r>
              <a:rPr lang="en-US" sz="2800" dirty="0">
                <a:latin typeface="Arial Black" panose="020B0A04020102020204" pitchFamily="34" charset="0"/>
              </a:rPr>
              <a:t>Kerry Bartell &amp; </a:t>
            </a:r>
            <a:br>
              <a:rPr lang="en-US" sz="2800" dirty="0">
                <a:latin typeface="Arial Black" panose="020B0A04020102020204" pitchFamily="34" charset="0"/>
              </a:rPr>
            </a:br>
            <a:r>
              <a:rPr lang="en-US" sz="2800" dirty="0">
                <a:latin typeface="Arial Black" panose="020B0A04020102020204" pitchFamily="34" charset="0"/>
              </a:rPr>
              <a:t>Pamela Park</a:t>
            </a:r>
            <a:endParaRPr lang="en-US" sz="2400" dirty="0">
              <a:latin typeface="Arial Black" panose="020B0A04020102020204" pitchFamily="34" charset="0"/>
            </a:endParaRPr>
          </a:p>
        </p:txBody>
      </p:sp>
      <p:sp>
        <p:nvSpPr>
          <p:cNvPr id="3" name="Subtitle 2"/>
          <p:cNvSpPr>
            <a:spLocks noGrp="1"/>
          </p:cNvSpPr>
          <p:nvPr>
            <p:ph type="subTitle" idx="1"/>
          </p:nvPr>
        </p:nvSpPr>
        <p:spPr>
          <a:xfrm>
            <a:off x="228600" y="4669954"/>
            <a:ext cx="5105400" cy="340196"/>
          </a:xfrm>
        </p:spPr>
        <p:txBody>
          <a:bodyPr>
            <a:normAutofit fontScale="55000" lnSpcReduction="20000"/>
          </a:bodyPr>
          <a:lstStyle/>
          <a:p>
            <a:r>
              <a:rPr lang="en-US" dirty="0">
                <a:latin typeface="Arial Black" panose="020B0A04020102020204" pitchFamily="34" charset="0"/>
              </a:rPr>
              <a:t>www.ksnlaw.com</a:t>
            </a:r>
          </a:p>
        </p:txBody>
      </p:sp>
      <p:sp>
        <p:nvSpPr>
          <p:cNvPr id="5" name="Rectangle 4"/>
          <p:cNvSpPr/>
          <p:nvPr/>
        </p:nvSpPr>
        <p:spPr>
          <a:xfrm>
            <a:off x="1066800" y="708900"/>
            <a:ext cx="7086600" cy="2123658"/>
          </a:xfrm>
          <a:prstGeom prst="rect">
            <a:avLst/>
          </a:prstGeom>
        </p:spPr>
        <p:txBody>
          <a:bodyPr wrap="square">
            <a:spAutoFit/>
          </a:bodyPr>
          <a:lstStyle/>
          <a:p>
            <a:pPr algn="ctr"/>
            <a:r>
              <a:rPr lang="en-GB" sz="4400" dirty="0">
                <a:effectLst/>
                <a:latin typeface="Arial Black" panose="020B0A04020102090204" pitchFamily="34" charset="0"/>
                <a:ea typeface="Calibri" panose="020F0502020204030204" pitchFamily="34" charset="0"/>
                <a:cs typeface="Times New Roman" panose="02020603050405020304" pitchFamily="18" charset="0"/>
              </a:rPr>
              <a:t>2023 Legal Updates Impacting Community Associations</a:t>
            </a:r>
            <a:endParaRPr lang="en-US" sz="16600" b="1" dirty="0">
              <a:latin typeface="Arial Black" panose="020B0A04020102090204" pitchFamily="34" charset="0"/>
            </a:endParaRPr>
          </a:p>
        </p:txBody>
      </p:sp>
      <p:sp>
        <p:nvSpPr>
          <p:cNvPr id="4" name="Date Placeholder 3"/>
          <p:cNvSpPr>
            <a:spLocks noGrp="1"/>
          </p:cNvSpPr>
          <p:nvPr>
            <p:ph type="dt" sz="half" idx="10"/>
          </p:nvPr>
        </p:nvSpPr>
        <p:spPr/>
        <p:txBody>
          <a:bodyPr/>
          <a:lstStyle/>
          <a:p>
            <a:endParaRPr lang="en-US" dirty="0"/>
          </a:p>
          <a:p>
            <a:endParaRPr lang="en-US" dirty="0"/>
          </a:p>
        </p:txBody>
      </p:sp>
    </p:spTree>
    <p:extLst>
      <p:ext uri="{BB962C8B-B14F-4D97-AF65-F5344CB8AC3E}">
        <p14:creationId xmlns:p14="http://schemas.microsoft.com/office/powerpoint/2010/main" val="1149052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fontScale="90000"/>
          </a:bodyPr>
          <a:lstStyle/>
          <a:p>
            <a:r>
              <a:rPr lang="en-GB" sz="3200" dirty="0">
                <a:solidFill>
                  <a:schemeClr val="bg1"/>
                </a:solidFill>
                <a:latin typeface="Arial Black" panose="020B0A04020102020204" pitchFamily="34" charset="0"/>
              </a:rPr>
              <a:t>2022 Illinois Community Association Case Law Summary</a:t>
            </a:r>
            <a:endParaRPr lang="en-US" sz="2400"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57200" y="1200150"/>
            <a:ext cx="8229600" cy="3657600"/>
          </a:xfrm>
        </p:spPr>
        <p:txBody>
          <a:bodyPr>
            <a:normAutofit fontScale="70000" lnSpcReduction="20000"/>
          </a:bodyPr>
          <a:lstStyle/>
          <a:p>
            <a:pPr marL="285750" lvl="0" indent="-285750" algn="l">
              <a:buFont typeface="Arial" panose="020B0604020202020204" pitchFamily="34" charset="0"/>
              <a:buChar char="•"/>
            </a:pPr>
            <a:r>
              <a:rPr lang="it-IT" sz="2600" i="1" dirty="0">
                <a:solidFill>
                  <a:schemeClr val="tx1"/>
                </a:solidFill>
                <a:effectLst/>
                <a:latin typeface="+mj-lt"/>
              </a:rPr>
              <a:t>Granville Tower Condo. Ass’n v. Escobar</a:t>
            </a:r>
            <a:r>
              <a:rPr lang="it-IT" sz="2600" i="0" dirty="0">
                <a:solidFill>
                  <a:schemeClr val="tx1"/>
                </a:solidFill>
                <a:effectLst/>
                <a:latin typeface="+mj-lt"/>
              </a:rPr>
              <a:t>, 2022 IL App (1st) 200362</a:t>
            </a:r>
          </a:p>
          <a:p>
            <a:pPr marL="1028700" lvl="1">
              <a:buFont typeface="Arial" panose="020B0604020202020204" pitchFamily="34" charset="0"/>
              <a:buChar char="•"/>
            </a:pPr>
            <a:r>
              <a:rPr lang="en-GB" sz="2600" i="0" dirty="0">
                <a:solidFill>
                  <a:schemeClr val="tx1"/>
                </a:solidFill>
                <a:effectLst/>
                <a:latin typeface="+mj-lt"/>
              </a:rPr>
              <a:t>Addressed that special assessments must be paid even in a foreclosure purchase of a unit.</a:t>
            </a:r>
            <a:endParaRPr lang="it-IT" sz="2600" i="0" dirty="0">
              <a:solidFill>
                <a:schemeClr val="tx1"/>
              </a:solidFill>
              <a:effectLst/>
              <a:latin typeface="+mj-lt"/>
            </a:endParaRPr>
          </a:p>
          <a:p>
            <a:pPr marL="285750" indent="-285750" algn="l">
              <a:buFont typeface="Arial" panose="020B0604020202020204" pitchFamily="34" charset="0"/>
              <a:buChar char="•"/>
            </a:pPr>
            <a:r>
              <a:rPr lang="en-US" sz="2600" i="1" dirty="0" err="1">
                <a:solidFill>
                  <a:schemeClr val="tx1"/>
                </a:solidFill>
                <a:effectLst/>
                <a:latin typeface="+mj-lt"/>
              </a:rPr>
              <a:t>Holtgren</a:t>
            </a:r>
            <a:r>
              <a:rPr lang="en-US" sz="2600" i="1" dirty="0">
                <a:solidFill>
                  <a:schemeClr val="tx1"/>
                </a:solidFill>
                <a:effectLst/>
                <a:latin typeface="+mj-lt"/>
              </a:rPr>
              <a:t> v. 260 Jamie Lane Condominium Association</a:t>
            </a:r>
            <a:r>
              <a:rPr lang="en-US" sz="2600" i="0" dirty="0">
                <a:solidFill>
                  <a:schemeClr val="tx1"/>
                </a:solidFill>
                <a:effectLst/>
                <a:latin typeface="+mj-lt"/>
              </a:rPr>
              <a:t>, 2022 IL App (2d) 210440-U </a:t>
            </a:r>
          </a:p>
          <a:p>
            <a:pPr marL="1028700" lvl="1">
              <a:buFont typeface="Arial" panose="020B0604020202020204" pitchFamily="34" charset="0"/>
              <a:buChar char="•"/>
            </a:pPr>
            <a:r>
              <a:rPr lang="en-US" sz="2900" dirty="0">
                <a:solidFill>
                  <a:schemeClr val="tx1"/>
                </a:solidFill>
                <a:latin typeface="+mj-lt"/>
              </a:rPr>
              <a:t>Addressed</a:t>
            </a:r>
            <a:r>
              <a:rPr lang="en-US" sz="2600" dirty="0">
                <a:solidFill>
                  <a:schemeClr val="tx1"/>
                </a:solidFill>
                <a:latin typeface="+mj-lt"/>
              </a:rPr>
              <a:t> developer turnover process and assessments on unfinished units.</a:t>
            </a:r>
            <a:endParaRPr lang="en-US" sz="2600" dirty="0">
              <a:solidFill>
                <a:schemeClr val="tx1"/>
              </a:solidFill>
              <a:effectLst/>
              <a:latin typeface="+mj-lt"/>
            </a:endParaRPr>
          </a:p>
          <a:p>
            <a:pPr marL="285750" indent="-285750" algn="l">
              <a:buFont typeface="Arial" panose="020B0604020202020204" pitchFamily="34" charset="0"/>
              <a:buChar char="•"/>
            </a:pPr>
            <a:r>
              <a:rPr lang="en-GB" sz="2600" i="1" dirty="0">
                <a:solidFill>
                  <a:schemeClr val="tx1"/>
                </a:solidFill>
                <a:effectLst/>
                <a:latin typeface="+mj-lt"/>
              </a:rPr>
              <a:t>The Village of Downers Grove v. Village of Square III Condo. </a:t>
            </a:r>
            <a:r>
              <a:rPr lang="en-GB" sz="2600" i="1" dirty="0" err="1">
                <a:solidFill>
                  <a:schemeClr val="tx1"/>
                </a:solidFill>
                <a:effectLst/>
                <a:latin typeface="+mj-lt"/>
              </a:rPr>
              <a:t>Ass’n</a:t>
            </a:r>
            <a:r>
              <a:rPr lang="en-GB" sz="2600" i="0" dirty="0">
                <a:solidFill>
                  <a:schemeClr val="tx1"/>
                </a:solidFill>
                <a:effectLst/>
                <a:latin typeface="+mj-lt"/>
              </a:rPr>
              <a:t>, 2022 Ill. App. 2d 210098 (Ill. App. Ct. 2022)</a:t>
            </a:r>
          </a:p>
          <a:p>
            <a:pPr marL="1028700" lvl="1">
              <a:buFont typeface="Arial" panose="020B0604020202020204" pitchFamily="34" charset="0"/>
              <a:buChar char="•"/>
            </a:pPr>
            <a:r>
              <a:rPr lang="en-US" sz="2600" dirty="0">
                <a:solidFill>
                  <a:schemeClr val="tx1"/>
                </a:solidFill>
                <a:latin typeface="+mj-lt"/>
              </a:rPr>
              <a:t>Association must comply with local fire prevention/protection codes and ordinances. </a:t>
            </a:r>
          </a:p>
          <a:p>
            <a:pPr marL="285750" indent="-285750" algn="l">
              <a:buFont typeface="Arial" panose="020B0604020202020204" pitchFamily="34" charset="0"/>
              <a:buChar char="•"/>
            </a:pPr>
            <a:r>
              <a:rPr lang="en-GB" sz="2600" i="1" dirty="0">
                <a:solidFill>
                  <a:schemeClr val="tx1"/>
                </a:solidFill>
                <a:effectLst/>
                <a:latin typeface="+mj-lt"/>
              </a:rPr>
              <a:t>RSUI Indemnity Company v. Fireside Terrace Condominium Association Inc</a:t>
            </a:r>
            <a:r>
              <a:rPr lang="en-GB" sz="2600" i="0" dirty="0">
                <a:solidFill>
                  <a:schemeClr val="tx1"/>
                </a:solidFill>
                <a:effectLst/>
                <a:latin typeface="+mj-lt"/>
              </a:rPr>
              <a:t>. et al., case number 1:22-cv-00014</a:t>
            </a:r>
          </a:p>
          <a:p>
            <a:pPr marL="1028700" lvl="1">
              <a:buFont typeface="Arial" panose="020B0604020202020204" pitchFamily="34" charset="0"/>
              <a:buChar char="•"/>
            </a:pPr>
            <a:r>
              <a:rPr lang="en-GB" sz="2600" dirty="0">
                <a:latin typeface="+mj-lt"/>
              </a:rPr>
              <a:t>Insured vs. insured insurance coverage exclusion for association board of directors.</a:t>
            </a:r>
            <a:endParaRPr lang="en-US" sz="2600" i="0" dirty="0">
              <a:solidFill>
                <a:schemeClr val="tx1"/>
              </a:solidFill>
              <a:effectLst/>
              <a:latin typeface="+mj-lt"/>
            </a:endParaRPr>
          </a:p>
          <a:p>
            <a:endParaRPr lang="en-US" sz="2000" b="0" i="0" dirty="0">
              <a:solidFill>
                <a:srgbClr val="414042"/>
              </a:solidFill>
              <a:effectLst/>
              <a:latin typeface="Georgia" panose="02040502050405020303" pitchFamily="18" charset="0"/>
            </a:endParaRPr>
          </a:p>
        </p:txBody>
      </p:sp>
    </p:spTree>
    <p:extLst>
      <p:ext uri="{BB962C8B-B14F-4D97-AF65-F5344CB8AC3E}">
        <p14:creationId xmlns:p14="http://schemas.microsoft.com/office/powerpoint/2010/main" val="15897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fontScale="90000"/>
          </a:bodyPr>
          <a:lstStyle/>
          <a:p>
            <a:r>
              <a:rPr lang="en-GB" sz="3200" dirty="0">
                <a:solidFill>
                  <a:schemeClr val="bg1"/>
                </a:solidFill>
                <a:latin typeface="Arial Black" panose="020B0A04020102020204" pitchFamily="34" charset="0"/>
              </a:rPr>
              <a:t>2022 Illinois Community Association Case Law Summary cont’d</a:t>
            </a:r>
            <a:endParaRPr lang="en-US" sz="2400"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57200" y="1200150"/>
            <a:ext cx="8229600" cy="3657600"/>
          </a:xfrm>
        </p:spPr>
        <p:txBody>
          <a:bodyPr>
            <a:normAutofit fontScale="77500" lnSpcReduction="20000"/>
          </a:bodyPr>
          <a:lstStyle/>
          <a:p>
            <a:pPr marL="285750" indent="-285750" algn="l">
              <a:buFont typeface="Arial" panose="020B0604020202020204" pitchFamily="34" charset="0"/>
              <a:buChar char="•"/>
            </a:pPr>
            <a:r>
              <a:rPr lang="en-GB" sz="2600" i="1" dirty="0">
                <a:solidFill>
                  <a:schemeClr val="tx1"/>
                </a:solidFill>
                <a:effectLst/>
                <a:latin typeface="+mj-lt"/>
              </a:rPr>
              <a:t>4043 S Drexel Condominium Association v. Burke</a:t>
            </a:r>
            <a:r>
              <a:rPr lang="en-GB" sz="2600" i="0" dirty="0">
                <a:solidFill>
                  <a:schemeClr val="tx1"/>
                </a:solidFill>
                <a:effectLst/>
                <a:latin typeface="+mj-lt"/>
              </a:rPr>
              <a:t>, No. 1-21-0666 (Ill. App. Ct. Sept 6, 2022)</a:t>
            </a:r>
          </a:p>
          <a:p>
            <a:pPr marL="1028700" lvl="1">
              <a:buFont typeface="Arial" panose="020B0604020202020204" pitchFamily="34" charset="0"/>
              <a:buChar char="•"/>
            </a:pPr>
            <a:r>
              <a:rPr lang="en-GB" sz="2200" dirty="0">
                <a:latin typeface="+mj-lt"/>
              </a:rPr>
              <a:t>P</a:t>
            </a:r>
            <a:r>
              <a:rPr lang="en-GB" sz="2200" i="0" dirty="0">
                <a:solidFill>
                  <a:schemeClr val="tx1"/>
                </a:solidFill>
                <a:effectLst/>
                <a:latin typeface="+mj-lt"/>
              </a:rPr>
              <a:t>roperly call meetings, conduct elections, and amend the declaration.</a:t>
            </a:r>
          </a:p>
          <a:p>
            <a:pPr marL="285750" indent="-285750" algn="l">
              <a:buFont typeface="Arial" panose="020B0604020202020204" pitchFamily="34" charset="0"/>
              <a:buChar char="•"/>
            </a:pPr>
            <a:r>
              <a:rPr lang="en-GB" sz="2600" i="1" dirty="0">
                <a:solidFill>
                  <a:schemeClr val="tx1"/>
                </a:solidFill>
                <a:effectLst/>
                <a:latin typeface="+mj-lt"/>
              </a:rPr>
              <a:t>Morgan’s Orchard Lake Homeowners’ Association v. Morgan</a:t>
            </a:r>
            <a:r>
              <a:rPr lang="en-GB" sz="2600" i="0" dirty="0">
                <a:solidFill>
                  <a:schemeClr val="tx1"/>
                </a:solidFill>
                <a:effectLst/>
                <a:latin typeface="+mj-lt"/>
              </a:rPr>
              <a:t>, No 3-22-0006 (Ill. App. Ct. Sept 27, 2022) </a:t>
            </a:r>
          </a:p>
          <a:p>
            <a:pPr marL="1028700" lvl="1">
              <a:buFont typeface="Arial" panose="020B0604020202020204" pitchFamily="34" charset="0"/>
              <a:buChar char="•"/>
            </a:pPr>
            <a:r>
              <a:rPr lang="en-GB" sz="2200" dirty="0">
                <a:latin typeface="+mj-lt"/>
              </a:rPr>
              <a:t>Proper budget approval/adoption and changes to assessment rate.</a:t>
            </a:r>
            <a:endParaRPr lang="en-US" sz="2200" i="0" dirty="0">
              <a:solidFill>
                <a:schemeClr val="tx1"/>
              </a:solidFill>
              <a:effectLst/>
              <a:latin typeface="+mj-lt"/>
            </a:endParaRPr>
          </a:p>
          <a:p>
            <a:pPr marL="285750" indent="-285750" algn="l">
              <a:buFont typeface="Arial" panose="020B0604020202020204" pitchFamily="34" charset="0"/>
              <a:buChar char="•"/>
            </a:pPr>
            <a:r>
              <a:rPr lang="en-GB" sz="2600" i="1" dirty="0">
                <a:solidFill>
                  <a:schemeClr val="tx1"/>
                </a:solidFill>
                <a:effectLst/>
                <a:latin typeface="+mj-lt"/>
              </a:rPr>
              <a:t>Cambridge Mutual Fire Insurance Company v. Bell &amp; Arthur Condominium Association, No. 18 C 05951 (N.D Ill. Oct. 21, 2022)</a:t>
            </a:r>
          </a:p>
          <a:p>
            <a:pPr marL="1028700" lvl="1">
              <a:buFont typeface="Arial" panose="020B0604020202020204" pitchFamily="34" charset="0"/>
              <a:buChar char="•"/>
            </a:pPr>
            <a:r>
              <a:rPr lang="en-US" sz="2200" dirty="0">
                <a:solidFill>
                  <a:schemeClr val="tx1"/>
                </a:solidFill>
                <a:latin typeface="+mj-lt"/>
              </a:rPr>
              <a:t>Understanding limits of Insurance coverage for the association and board of directors.</a:t>
            </a:r>
          </a:p>
          <a:p>
            <a:pPr marL="285750" indent="-285750" algn="l">
              <a:buFont typeface="Arial" panose="020B0604020202020204" pitchFamily="34" charset="0"/>
              <a:buChar char="•"/>
            </a:pPr>
            <a:r>
              <a:rPr lang="en-GB" sz="2600" i="1" dirty="0">
                <a:solidFill>
                  <a:schemeClr val="tx1"/>
                </a:solidFill>
                <a:effectLst/>
                <a:latin typeface="+mj-lt"/>
              </a:rPr>
              <a:t>Channon v. Westward Management, Inc. No. 128040 (Ill. Nov. 28, 2022)</a:t>
            </a:r>
          </a:p>
          <a:p>
            <a:pPr marL="1028700" lvl="1">
              <a:buFont typeface="Arial" panose="020B0604020202020204" pitchFamily="34" charset="0"/>
              <a:buChar char="•"/>
            </a:pPr>
            <a:r>
              <a:rPr lang="en-GB" sz="2200" i="1" dirty="0">
                <a:latin typeface="+mj-lt"/>
              </a:rPr>
              <a:t>Association document requests and fees.</a:t>
            </a:r>
            <a:endParaRPr lang="en-US" sz="2000" b="0" i="0" dirty="0">
              <a:solidFill>
                <a:srgbClr val="414042"/>
              </a:solidFill>
              <a:effectLst/>
              <a:latin typeface="Georgia" panose="02040502050405020303" pitchFamily="18" charset="0"/>
            </a:endParaRPr>
          </a:p>
          <a:p>
            <a:pPr lvl="0" algn="l"/>
            <a:endParaRPr lang="en-US" sz="3600" dirty="0">
              <a:solidFill>
                <a:schemeClr val="tx1"/>
              </a:solidFill>
            </a:endParaRPr>
          </a:p>
        </p:txBody>
      </p:sp>
    </p:spTree>
    <p:extLst>
      <p:ext uri="{BB962C8B-B14F-4D97-AF65-F5344CB8AC3E}">
        <p14:creationId xmlns:p14="http://schemas.microsoft.com/office/powerpoint/2010/main" val="926824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US" sz="3600" dirty="0">
                <a:solidFill>
                  <a:schemeClr val="bg1"/>
                </a:solidFill>
                <a:latin typeface="Arial Black" panose="020B0A04020102020204" pitchFamily="34" charset="0"/>
              </a:rPr>
              <a:t>Questions? </a:t>
            </a:r>
            <a:endParaRPr lang="en-US" sz="2400"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381000" y="1962150"/>
            <a:ext cx="4191000" cy="2133600"/>
          </a:xfrm>
        </p:spPr>
        <p:txBody>
          <a:bodyPr>
            <a:noAutofit/>
          </a:bodyPr>
          <a:lstStyle/>
          <a:p>
            <a:pPr lvl="0"/>
            <a:r>
              <a:rPr lang="en-US" sz="2800" dirty="0">
                <a:solidFill>
                  <a:schemeClr val="tx1"/>
                </a:solidFill>
                <a:latin typeface="Arial Black" panose="020B0A04020102020204" pitchFamily="34" charset="0"/>
              </a:rPr>
              <a:t>Kerry Bartell</a:t>
            </a:r>
          </a:p>
          <a:p>
            <a:r>
              <a:rPr lang="en-US" sz="2800" dirty="0">
                <a:solidFill>
                  <a:schemeClr val="tx1"/>
                </a:solidFill>
              </a:rPr>
              <a:t>847-777-7246</a:t>
            </a:r>
          </a:p>
          <a:p>
            <a:r>
              <a:rPr lang="en-US" sz="2800" dirty="0">
                <a:solidFill>
                  <a:schemeClr val="tx1"/>
                </a:solidFill>
                <a:hlinkClick r:id="rId3"/>
              </a:rPr>
              <a:t>kbartell@ksnlaw.com</a:t>
            </a:r>
            <a:r>
              <a:rPr lang="en-US" sz="2800" dirty="0">
                <a:solidFill>
                  <a:schemeClr val="tx1"/>
                </a:solidFill>
              </a:rPr>
              <a:t> </a:t>
            </a:r>
          </a:p>
        </p:txBody>
      </p:sp>
      <p:sp>
        <p:nvSpPr>
          <p:cNvPr id="4" name="Content Placeholder 2">
            <a:extLst>
              <a:ext uri="{FF2B5EF4-FFF2-40B4-BE49-F238E27FC236}">
                <a16:creationId xmlns:a16="http://schemas.microsoft.com/office/drawing/2014/main" id="{32B462D3-EEA3-E2B2-ACB8-7464E16F23D0}"/>
              </a:ext>
            </a:extLst>
          </p:cNvPr>
          <p:cNvSpPr txBox="1">
            <a:spLocks/>
          </p:cNvSpPr>
          <p:nvPr/>
        </p:nvSpPr>
        <p:spPr>
          <a:xfrm>
            <a:off x="4495800" y="1962150"/>
            <a:ext cx="4191000" cy="2133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solidFill>
                  <a:schemeClr val="tx1"/>
                </a:solidFill>
                <a:latin typeface="Arial Black" panose="020B0A04020102020204" pitchFamily="34" charset="0"/>
              </a:rPr>
              <a:t>Pamela Park</a:t>
            </a:r>
          </a:p>
          <a:p>
            <a:r>
              <a:rPr lang="en-US" sz="2800" dirty="0">
                <a:solidFill>
                  <a:schemeClr val="tx1"/>
                </a:solidFill>
              </a:rPr>
              <a:t>847-777-7253</a:t>
            </a:r>
          </a:p>
          <a:p>
            <a:r>
              <a:rPr lang="en-US" sz="2800" dirty="0">
                <a:solidFill>
                  <a:schemeClr val="tx1"/>
                </a:solidFill>
                <a:hlinkClick r:id="rId4"/>
              </a:rPr>
              <a:t>ppark@ksnlaw.com</a:t>
            </a:r>
            <a:r>
              <a:rPr lang="en-US" sz="2800" dirty="0">
                <a:solidFill>
                  <a:schemeClr val="tx1"/>
                </a:solidFill>
              </a:rPr>
              <a:t>   </a:t>
            </a:r>
          </a:p>
        </p:txBody>
      </p:sp>
      <p:sp>
        <p:nvSpPr>
          <p:cNvPr id="5" name="Content Placeholder 2">
            <a:extLst>
              <a:ext uri="{FF2B5EF4-FFF2-40B4-BE49-F238E27FC236}">
                <a16:creationId xmlns:a16="http://schemas.microsoft.com/office/drawing/2014/main" id="{7C1B93D0-2731-BD61-2D04-9C6157DECE09}"/>
              </a:ext>
            </a:extLst>
          </p:cNvPr>
          <p:cNvSpPr txBox="1">
            <a:spLocks/>
          </p:cNvSpPr>
          <p:nvPr/>
        </p:nvSpPr>
        <p:spPr>
          <a:xfrm>
            <a:off x="2476500" y="3867150"/>
            <a:ext cx="4191000" cy="685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4000" b="1" dirty="0">
                <a:solidFill>
                  <a:schemeClr val="tx1"/>
                </a:solidFill>
              </a:rPr>
              <a:t>www.ksnlaw.com</a:t>
            </a:r>
            <a:endParaRPr lang="en-US" sz="3600" b="1" dirty="0">
              <a:solidFill>
                <a:schemeClr val="tx1"/>
              </a:solidFill>
            </a:endParaRPr>
          </a:p>
        </p:txBody>
      </p:sp>
    </p:spTree>
    <p:extLst>
      <p:ext uri="{BB962C8B-B14F-4D97-AF65-F5344CB8AC3E}">
        <p14:creationId xmlns:p14="http://schemas.microsoft.com/office/powerpoint/2010/main" val="2925805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Autofit/>
          </a:bodyPr>
          <a:lstStyle/>
          <a:p>
            <a:r>
              <a:rPr lang="en-US" sz="2800" dirty="0">
                <a:solidFill>
                  <a:schemeClr val="bg1"/>
                </a:solidFill>
                <a:latin typeface="Arial Black" panose="020B0A04020102020204" pitchFamily="34" charset="0"/>
              </a:rPr>
              <a:t>2023 Illinois Community Association Legislative Updates</a:t>
            </a:r>
            <a:endParaRPr lang="en-US" sz="2000"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57200" y="1200150"/>
            <a:ext cx="8229600" cy="3394472"/>
          </a:xfrm>
        </p:spPr>
        <p:txBody>
          <a:bodyPr>
            <a:normAutofit fontScale="92500" lnSpcReduction="20000"/>
          </a:bodyPr>
          <a:lstStyle/>
          <a:p>
            <a:pPr marL="571500" indent="-571500" algn="l">
              <a:buFont typeface="Arial" panose="020B0604020202020204" pitchFamily="34" charset="0"/>
              <a:buChar char="•"/>
            </a:pPr>
            <a:r>
              <a:rPr lang="en-US" b="0" i="0" dirty="0">
                <a:solidFill>
                  <a:schemeClr val="tx1"/>
                </a:solidFill>
                <a:effectLst/>
              </a:rPr>
              <a:t>Illinois Condominium </a:t>
            </a:r>
            <a:r>
              <a:rPr lang="en-US" b="0" i="0" dirty="0">
                <a:solidFill>
                  <a:srgbClr val="414042"/>
                </a:solidFill>
                <a:effectLst/>
              </a:rPr>
              <a:t>Property Act (ICPA)</a:t>
            </a:r>
          </a:p>
          <a:p>
            <a:pPr marL="571500" indent="-571500" algn="l">
              <a:buFont typeface="Arial" panose="020B0604020202020204" pitchFamily="34" charset="0"/>
              <a:buChar char="•"/>
            </a:pPr>
            <a:r>
              <a:rPr lang="en-GB" dirty="0">
                <a:solidFill>
                  <a:schemeClr val="tx1"/>
                </a:solidFill>
              </a:rPr>
              <a:t>Condominium and Common Interest Community Ombudsperson Act (CICCA)</a:t>
            </a:r>
            <a:endParaRPr lang="en-US" b="0" i="0" dirty="0">
              <a:solidFill>
                <a:srgbClr val="414042"/>
              </a:solidFill>
              <a:effectLst/>
            </a:endParaRPr>
          </a:p>
          <a:p>
            <a:pPr marL="571500" indent="-571500" algn="l">
              <a:buFont typeface="Arial" panose="020B0604020202020204" pitchFamily="34" charset="0"/>
              <a:buChar char="•"/>
            </a:pPr>
            <a:r>
              <a:rPr lang="en-GB" dirty="0">
                <a:solidFill>
                  <a:schemeClr val="tx1"/>
                </a:solidFill>
              </a:rPr>
              <a:t>Illinois Condominium and Common Interest Community Ombudsperson Act </a:t>
            </a:r>
          </a:p>
          <a:p>
            <a:pPr marL="571500" indent="-571500" algn="l">
              <a:buFont typeface="Arial" panose="020B0604020202020204" pitchFamily="34" charset="0"/>
              <a:buChar char="•"/>
            </a:pPr>
            <a:r>
              <a:rPr lang="en-GB" dirty="0">
                <a:solidFill>
                  <a:schemeClr val="tx1"/>
                </a:solidFill>
              </a:rPr>
              <a:t>Community Association Manager Licensing and Disciplinary Act</a:t>
            </a:r>
          </a:p>
          <a:p>
            <a:pPr marL="571500" indent="-571500" algn="l">
              <a:buFont typeface="Arial" panose="020B0604020202020204" pitchFamily="34" charset="0"/>
              <a:buChar char="•"/>
            </a:pPr>
            <a:r>
              <a:rPr lang="en-US" dirty="0">
                <a:solidFill>
                  <a:schemeClr val="tx1"/>
                </a:solidFill>
              </a:rPr>
              <a:t>Property Tax Code</a:t>
            </a:r>
          </a:p>
        </p:txBody>
      </p:sp>
    </p:spTree>
    <p:extLst>
      <p:ext uri="{BB962C8B-B14F-4D97-AF65-F5344CB8AC3E}">
        <p14:creationId xmlns:p14="http://schemas.microsoft.com/office/powerpoint/2010/main" val="868945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GB" sz="3200" dirty="0">
                <a:solidFill>
                  <a:schemeClr val="bg1"/>
                </a:solidFill>
                <a:latin typeface="Arial Black" panose="020B0A04020102020204" pitchFamily="34" charset="0"/>
              </a:rPr>
              <a:t>HB4158 – Record of reserve study</a:t>
            </a:r>
            <a:endParaRPr lang="en-US" sz="2400" dirty="0">
              <a:solidFill>
                <a:schemeClr val="bg1"/>
              </a:solidFill>
              <a:latin typeface="Arial Black" panose="020B0A04020102020204" pitchFamily="34" charset="0"/>
            </a:endParaRPr>
          </a:p>
        </p:txBody>
      </p:sp>
      <p:sp>
        <p:nvSpPr>
          <p:cNvPr id="3" name="Content Placeholder 2"/>
          <p:cNvSpPr>
            <a:spLocks noGrp="1"/>
          </p:cNvSpPr>
          <p:nvPr>
            <p:ph idx="1"/>
          </p:nvPr>
        </p:nvSpPr>
        <p:spPr>
          <a:xfrm>
            <a:off x="457200" y="1200150"/>
            <a:ext cx="8229600" cy="3394472"/>
          </a:xfrm>
        </p:spPr>
        <p:txBody>
          <a:bodyPr>
            <a:noAutofit/>
          </a:bodyPr>
          <a:lstStyle/>
          <a:p>
            <a:pPr marL="457200" indent="-457200" algn="l">
              <a:buFont typeface="Arial" panose="020B0604020202020204" pitchFamily="34" charset="0"/>
              <a:buChar char="•"/>
            </a:pPr>
            <a:r>
              <a:rPr lang="en-GB" sz="2800" b="0" i="0" dirty="0">
                <a:solidFill>
                  <a:schemeClr val="tx1"/>
                </a:solidFill>
                <a:effectLst/>
                <a:latin typeface="+mj-lt"/>
              </a:rPr>
              <a:t>Enacted, effective immediately.</a:t>
            </a:r>
          </a:p>
          <a:p>
            <a:pPr marL="457200" indent="-457200" algn="l">
              <a:buFont typeface="Arial" panose="020B0604020202020204" pitchFamily="34" charset="0"/>
              <a:buChar char="•"/>
            </a:pPr>
            <a:r>
              <a:rPr lang="en-GB" sz="2800" b="0" i="0" dirty="0">
                <a:solidFill>
                  <a:schemeClr val="tx1"/>
                </a:solidFill>
                <a:effectLst/>
                <a:latin typeface="+mj-lt"/>
              </a:rPr>
              <a:t>Amends Common Interest Community Association Act (CICAA) &amp; Illinois Condominium Property Act (ILCPA).</a:t>
            </a:r>
          </a:p>
          <a:p>
            <a:pPr marL="457200" indent="-457200" algn="l">
              <a:buFont typeface="Arial" panose="020B0604020202020204" pitchFamily="34" charset="0"/>
              <a:buChar char="•"/>
            </a:pPr>
            <a:r>
              <a:rPr lang="en-GB" sz="2800" b="0" i="0" dirty="0">
                <a:solidFill>
                  <a:schemeClr val="tx1"/>
                </a:solidFill>
                <a:effectLst/>
                <a:latin typeface="+mj-lt"/>
              </a:rPr>
              <a:t>Requires the Board to maintain a record of any reserve study and extends the repeal date of the Ombudsperson Act to January 1, 2024.</a:t>
            </a:r>
          </a:p>
        </p:txBody>
      </p:sp>
    </p:spTree>
    <p:extLst>
      <p:ext uri="{BB962C8B-B14F-4D97-AF65-F5344CB8AC3E}">
        <p14:creationId xmlns:p14="http://schemas.microsoft.com/office/powerpoint/2010/main" val="221601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US" sz="3200" b="1" i="0" dirty="0">
                <a:solidFill>
                  <a:schemeClr val="bg1"/>
                </a:solidFill>
                <a:effectLst/>
                <a:latin typeface="Arial Black" panose="020B0A04020102090204" pitchFamily="34" charset="0"/>
              </a:rPr>
              <a:t>HB5167 – Insurance disclosure</a:t>
            </a:r>
            <a:endParaRPr lang="en-US" sz="5400" dirty="0">
              <a:solidFill>
                <a:schemeClr val="bg1"/>
              </a:solidFill>
              <a:latin typeface="Arial Black" panose="020B0A04020102090204" pitchFamily="34" charset="0"/>
            </a:endParaRPr>
          </a:p>
        </p:txBody>
      </p:sp>
      <p:sp>
        <p:nvSpPr>
          <p:cNvPr id="3" name="Content Placeholder 2"/>
          <p:cNvSpPr>
            <a:spLocks noGrp="1"/>
          </p:cNvSpPr>
          <p:nvPr>
            <p:ph idx="1"/>
          </p:nvPr>
        </p:nvSpPr>
        <p:spPr>
          <a:xfrm>
            <a:off x="457200" y="1200149"/>
            <a:ext cx="8229600" cy="3737371"/>
          </a:xfrm>
        </p:spPr>
        <p:txBody>
          <a:bodyPr>
            <a:noAutofit/>
          </a:bodyPr>
          <a:lstStyle/>
          <a:p>
            <a:pPr marL="285750" indent="-285750" algn="l">
              <a:buFont typeface="Arial" panose="020B0604020202020204" pitchFamily="34" charset="0"/>
              <a:buChar char="•"/>
            </a:pPr>
            <a:r>
              <a:rPr lang="en-GB" sz="2000" b="0" i="0" dirty="0">
                <a:solidFill>
                  <a:schemeClr val="tx1"/>
                </a:solidFill>
                <a:effectLst/>
                <a:latin typeface="+mj-lt"/>
              </a:rPr>
              <a:t>Enacted, effective July 1, 2023.</a:t>
            </a:r>
          </a:p>
          <a:p>
            <a:pPr marL="285750" indent="-285750" algn="l">
              <a:buFont typeface="Arial" panose="020B0604020202020204" pitchFamily="34" charset="0"/>
              <a:buChar char="•"/>
            </a:pPr>
            <a:r>
              <a:rPr lang="en-GB" sz="2000" b="0" i="0" dirty="0">
                <a:solidFill>
                  <a:schemeClr val="tx1"/>
                </a:solidFill>
                <a:effectLst/>
                <a:latin typeface="+mj-lt"/>
              </a:rPr>
              <a:t>Amends State Finance Act, Community Association Manager Licensing and Disciplinary Act, etc.</a:t>
            </a:r>
          </a:p>
          <a:p>
            <a:pPr marL="285750" indent="-285750" algn="l">
              <a:buFont typeface="Arial" panose="020B0604020202020204" pitchFamily="34" charset="0"/>
              <a:buChar char="•"/>
            </a:pPr>
            <a:r>
              <a:rPr lang="en-GB" sz="2000" b="0" i="0" dirty="0">
                <a:solidFill>
                  <a:schemeClr val="tx1"/>
                </a:solidFill>
                <a:effectLst/>
                <a:latin typeface="+mj-lt"/>
              </a:rPr>
              <a:t>Removes language that provides that a community association manager/firm must provide a current certificate of fidelity insurance and a current certificate of general liability and errors and omissions to all associations no later than 10 days following the renewal date of the insurance. </a:t>
            </a:r>
          </a:p>
          <a:p>
            <a:pPr marL="285750" indent="-285750" algn="l">
              <a:buFont typeface="Arial" panose="020B0604020202020204" pitchFamily="34" charset="0"/>
              <a:buChar char="•"/>
            </a:pPr>
            <a:r>
              <a:rPr lang="en-GB" sz="2000" b="0" i="0" dirty="0">
                <a:solidFill>
                  <a:schemeClr val="tx1"/>
                </a:solidFill>
                <a:effectLst/>
                <a:latin typeface="+mj-lt"/>
              </a:rPr>
              <a:t>Provides instead that the manager shall provide a current certificate of fidelity insurance and a current certificate of general liability and errors and omissions.</a:t>
            </a:r>
          </a:p>
        </p:txBody>
      </p:sp>
    </p:spTree>
    <p:extLst>
      <p:ext uri="{BB962C8B-B14F-4D97-AF65-F5344CB8AC3E}">
        <p14:creationId xmlns:p14="http://schemas.microsoft.com/office/powerpoint/2010/main" val="128014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GB" sz="2000" b="1" i="0" dirty="0">
                <a:solidFill>
                  <a:schemeClr val="bg1"/>
                </a:solidFill>
                <a:effectLst/>
                <a:latin typeface="Arial Black" panose="020B0A04020102090204" pitchFamily="34" charset="0"/>
              </a:rPr>
              <a:t>HB5246 – Document request, deadlines, and fees</a:t>
            </a:r>
            <a:endParaRPr lang="en-US" sz="6000" dirty="0">
              <a:solidFill>
                <a:schemeClr val="bg1"/>
              </a:solidFill>
              <a:latin typeface="Arial Black" panose="020B0A04020102090204" pitchFamily="34" charset="0"/>
            </a:endParaRPr>
          </a:p>
        </p:txBody>
      </p:sp>
      <p:sp>
        <p:nvSpPr>
          <p:cNvPr id="3" name="Content Placeholder 2"/>
          <p:cNvSpPr>
            <a:spLocks noGrp="1"/>
          </p:cNvSpPr>
          <p:nvPr>
            <p:ph idx="1"/>
          </p:nvPr>
        </p:nvSpPr>
        <p:spPr>
          <a:xfrm>
            <a:off x="457200" y="1200149"/>
            <a:ext cx="8229600" cy="3737371"/>
          </a:xfrm>
        </p:spPr>
        <p:txBody>
          <a:bodyPr>
            <a:normAutofit fontScale="92500" lnSpcReduction="20000"/>
          </a:bodyPr>
          <a:lstStyle/>
          <a:p>
            <a:pPr marL="285750" indent="-285750" algn="l">
              <a:buFont typeface="Arial" panose="020B0604020202020204" pitchFamily="34" charset="0"/>
              <a:buChar char="•"/>
            </a:pPr>
            <a:r>
              <a:rPr lang="en-GB" sz="2200" b="0" i="0" dirty="0">
                <a:solidFill>
                  <a:schemeClr val="tx1"/>
                </a:solidFill>
                <a:effectLst/>
                <a:latin typeface="+mj-lt"/>
              </a:rPr>
              <a:t>Several states require sellers in condominium, homeowner association, or </a:t>
            </a:r>
            <a:r>
              <a:rPr lang="en-GB" sz="2200" b="0" i="0" dirty="0" err="1">
                <a:solidFill>
                  <a:schemeClr val="tx1"/>
                </a:solidFill>
                <a:effectLst/>
                <a:latin typeface="+mj-lt"/>
              </a:rPr>
              <a:t>townhome</a:t>
            </a:r>
            <a:r>
              <a:rPr lang="en-GB" sz="2200" b="0" i="0" dirty="0">
                <a:solidFill>
                  <a:schemeClr val="tx1"/>
                </a:solidFill>
                <a:effectLst/>
                <a:latin typeface="+mj-lt"/>
              </a:rPr>
              <a:t> community associations to disclose information to prospective buyers.</a:t>
            </a:r>
          </a:p>
          <a:p>
            <a:pPr marL="285750" indent="-285750" algn="l">
              <a:buFont typeface="Arial" panose="020B0604020202020204" pitchFamily="34" charset="0"/>
              <a:buChar char="•"/>
            </a:pPr>
            <a:r>
              <a:rPr lang="en-GB" sz="2200" b="0" i="0" dirty="0">
                <a:solidFill>
                  <a:schemeClr val="tx1"/>
                </a:solidFill>
                <a:effectLst/>
                <a:latin typeface="+mj-lt"/>
              </a:rPr>
              <a:t>These disclosures can include various documents including the association’s: </a:t>
            </a:r>
          </a:p>
          <a:p>
            <a:pPr marL="1028700" lvl="1">
              <a:buFont typeface="Arial" panose="020B0604020202020204" pitchFamily="34" charset="0"/>
              <a:buChar char="•"/>
            </a:pPr>
            <a:r>
              <a:rPr lang="en-GB" sz="2200" dirty="0">
                <a:latin typeface="+mj-lt"/>
              </a:rPr>
              <a:t>A</a:t>
            </a:r>
            <a:r>
              <a:rPr lang="en-GB" sz="2200" b="0" i="0" dirty="0">
                <a:effectLst/>
                <a:latin typeface="+mj-lt"/>
              </a:rPr>
              <a:t>ssessment status</a:t>
            </a:r>
          </a:p>
          <a:p>
            <a:pPr marL="1028700" lvl="1">
              <a:buFont typeface="Arial" panose="020B0604020202020204" pitchFamily="34" charset="0"/>
              <a:buChar char="•"/>
            </a:pPr>
            <a:r>
              <a:rPr lang="en-GB" sz="2200" dirty="0">
                <a:latin typeface="+mj-lt"/>
              </a:rPr>
              <a:t>Rules and regulations</a:t>
            </a:r>
          </a:p>
          <a:p>
            <a:pPr marL="1028700" lvl="1">
              <a:buFont typeface="Arial" panose="020B0604020202020204" pitchFamily="34" charset="0"/>
              <a:buChar char="•"/>
            </a:pPr>
            <a:r>
              <a:rPr lang="en-GB" sz="2200" dirty="0">
                <a:latin typeface="+mj-lt"/>
              </a:rPr>
              <a:t>Budget</a:t>
            </a:r>
          </a:p>
          <a:p>
            <a:pPr marL="1028700" lvl="1">
              <a:buFont typeface="Arial" panose="020B0604020202020204" pitchFamily="34" charset="0"/>
              <a:buChar char="•"/>
            </a:pPr>
            <a:r>
              <a:rPr lang="en-GB" sz="2200" b="0" i="0" dirty="0">
                <a:effectLst/>
                <a:latin typeface="+mj-lt"/>
              </a:rPr>
              <a:t>Reserve funding</a:t>
            </a:r>
          </a:p>
          <a:p>
            <a:pPr marL="1028700" lvl="1">
              <a:buFont typeface="Arial" panose="020B0604020202020204" pitchFamily="34" charset="0"/>
              <a:buChar char="•"/>
            </a:pPr>
            <a:r>
              <a:rPr lang="en-GB" sz="2200" b="0" i="0" dirty="0">
                <a:effectLst/>
                <a:latin typeface="+mj-lt"/>
              </a:rPr>
              <a:t>Status of pending lawsuits</a:t>
            </a:r>
          </a:p>
          <a:p>
            <a:pPr marL="1028700" lvl="1">
              <a:buFont typeface="Arial" panose="020B0604020202020204" pitchFamily="34" charset="0"/>
              <a:buChar char="•"/>
            </a:pPr>
            <a:r>
              <a:rPr lang="en-GB" sz="2200" dirty="0">
                <a:latin typeface="+mj-lt"/>
              </a:rPr>
              <a:t>Insurance coverage</a:t>
            </a:r>
            <a:endParaRPr lang="en-GB" sz="2200" b="0" i="0" dirty="0">
              <a:effectLst/>
              <a:latin typeface="+mj-lt"/>
            </a:endParaRPr>
          </a:p>
          <a:p>
            <a:pPr marL="285750" indent="-285750" algn="l">
              <a:buFont typeface="Arial" panose="020B0604020202020204" pitchFamily="34" charset="0"/>
              <a:buChar char="•"/>
            </a:pPr>
            <a:r>
              <a:rPr lang="en-GB" sz="2200" b="0" i="0" dirty="0">
                <a:solidFill>
                  <a:schemeClr val="tx1"/>
                </a:solidFill>
                <a:effectLst/>
                <a:latin typeface="+mj-lt"/>
              </a:rPr>
              <a:t>Enacted, effective January 1, 2023.</a:t>
            </a:r>
            <a:endParaRPr lang="en-US" sz="2200" dirty="0">
              <a:solidFill>
                <a:schemeClr val="tx1"/>
              </a:solidFill>
              <a:latin typeface="+mj-lt"/>
            </a:endParaRPr>
          </a:p>
          <a:p>
            <a:pPr algn="l"/>
            <a:endParaRPr lang="en-US" sz="2000" b="0" i="0" dirty="0">
              <a:solidFill>
                <a:srgbClr val="414042"/>
              </a:solidFill>
              <a:effectLst/>
              <a:latin typeface="Georgia" panose="02040502050405020303" pitchFamily="18" charset="0"/>
            </a:endParaRPr>
          </a:p>
          <a:p>
            <a:pPr lvl="0" algn="l"/>
            <a:endParaRPr lang="en-US" sz="3600" dirty="0">
              <a:solidFill>
                <a:schemeClr val="tx1"/>
              </a:solidFill>
            </a:endParaRPr>
          </a:p>
        </p:txBody>
      </p:sp>
    </p:spTree>
    <p:extLst>
      <p:ext uri="{BB962C8B-B14F-4D97-AF65-F5344CB8AC3E}">
        <p14:creationId xmlns:p14="http://schemas.microsoft.com/office/powerpoint/2010/main" val="1193320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GB" sz="2000" b="1" i="0" dirty="0">
                <a:solidFill>
                  <a:schemeClr val="bg1"/>
                </a:solidFill>
                <a:effectLst/>
                <a:latin typeface="Arial Black" panose="020B0A04020102090204" pitchFamily="34" charset="0"/>
              </a:rPr>
              <a:t>HB5246 – Document request, deadlines, and fees cont’d</a:t>
            </a:r>
            <a:endParaRPr lang="en-US" sz="6000" dirty="0">
              <a:solidFill>
                <a:schemeClr val="bg1"/>
              </a:solidFill>
              <a:latin typeface="Arial Black" panose="020B0A04020102090204" pitchFamily="34" charset="0"/>
            </a:endParaRPr>
          </a:p>
        </p:txBody>
      </p:sp>
      <p:sp>
        <p:nvSpPr>
          <p:cNvPr id="3" name="Content Placeholder 2"/>
          <p:cNvSpPr>
            <a:spLocks noGrp="1"/>
          </p:cNvSpPr>
          <p:nvPr>
            <p:ph idx="1"/>
          </p:nvPr>
        </p:nvSpPr>
        <p:spPr>
          <a:xfrm>
            <a:off x="457200" y="1200150"/>
            <a:ext cx="8229600" cy="3394472"/>
          </a:xfrm>
        </p:spPr>
        <p:txBody>
          <a:bodyPr>
            <a:normAutofit/>
          </a:bodyPr>
          <a:lstStyle/>
          <a:p>
            <a:pPr marL="285750" indent="-285750" algn="l">
              <a:buFont typeface="Arial" panose="020B0604020202020204" pitchFamily="34" charset="0"/>
              <a:buChar char="•"/>
            </a:pPr>
            <a:r>
              <a:rPr lang="en-GB" sz="1800" b="0" i="0" dirty="0">
                <a:solidFill>
                  <a:schemeClr val="tx1"/>
                </a:solidFill>
                <a:effectLst/>
                <a:latin typeface="+mj-lt"/>
              </a:rPr>
              <a:t>Amends Section 22.1 of ILCPA.</a:t>
            </a:r>
          </a:p>
          <a:p>
            <a:pPr marL="285750" indent="-285750" algn="l">
              <a:buFont typeface="Arial" panose="020B0604020202020204" pitchFamily="34" charset="0"/>
              <a:buChar char="•"/>
            </a:pPr>
            <a:r>
              <a:rPr lang="en-GB" sz="1800" b="0" i="0" dirty="0">
                <a:solidFill>
                  <a:schemeClr val="tx1"/>
                </a:solidFill>
                <a:effectLst/>
                <a:latin typeface="+mj-lt"/>
              </a:rPr>
              <a:t>Provides that the principal officer of the unit owner’s association shall furnish specified information relevant to the Condominium when requested to do so in writing.</a:t>
            </a:r>
          </a:p>
          <a:p>
            <a:pPr marL="285750" indent="-285750" algn="l">
              <a:buFont typeface="Arial" panose="020B0604020202020204" pitchFamily="34" charset="0"/>
              <a:buChar char="•"/>
            </a:pPr>
            <a:r>
              <a:rPr lang="en-GB" sz="1800" b="0" i="0" dirty="0">
                <a:solidFill>
                  <a:schemeClr val="tx1"/>
                </a:solidFill>
                <a:effectLst/>
                <a:latin typeface="+mj-lt"/>
              </a:rPr>
              <a:t>Information requests (in writing) must be completed within 10 business days of the request.</a:t>
            </a:r>
          </a:p>
          <a:p>
            <a:pPr marL="285750" indent="-285750" algn="l">
              <a:buFont typeface="Arial" panose="020B0604020202020204" pitchFamily="34" charset="0"/>
              <a:buChar char="•"/>
            </a:pPr>
            <a:r>
              <a:rPr lang="en-GB" sz="1800" b="0" i="0" dirty="0">
                <a:solidFill>
                  <a:schemeClr val="tx1"/>
                </a:solidFill>
                <a:effectLst/>
                <a:latin typeface="+mj-lt"/>
              </a:rPr>
              <a:t>The fee covering the direct out-of-pocket cost of providing and copying the requested information may not exceed $375.</a:t>
            </a:r>
          </a:p>
          <a:p>
            <a:pPr marL="285750" indent="-285750" algn="l">
              <a:buFont typeface="Arial" panose="020B0604020202020204" pitchFamily="34" charset="0"/>
              <a:buChar char="•"/>
            </a:pPr>
            <a:r>
              <a:rPr lang="en-GB" sz="1800" b="0" i="0" dirty="0">
                <a:solidFill>
                  <a:schemeClr val="tx1"/>
                </a:solidFill>
                <a:effectLst/>
                <a:latin typeface="+mj-lt"/>
              </a:rPr>
              <a:t>An association may charge an additional $100 for rush service completed within 72 hours.</a:t>
            </a:r>
            <a:endParaRPr lang="en-US" sz="1800" b="0" i="0" dirty="0">
              <a:solidFill>
                <a:schemeClr val="tx1"/>
              </a:solidFill>
              <a:effectLst/>
              <a:latin typeface="+mj-lt"/>
            </a:endParaRPr>
          </a:p>
        </p:txBody>
      </p:sp>
    </p:spTree>
    <p:extLst>
      <p:ext uri="{BB962C8B-B14F-4D97-AF65-F5344CB8AC3E}">
        <p14:creationId xmlns:p14="http://schemas.microsoft.com/office/powerpoint/2010/main" val="116899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GB" sz="2400" b="1" i="0" dirty="0">
                <a:solidFill>
                  <a:schemeClr val="bg1"/>
                </a:solidFill>
                <a:effectLst/>
                <a:latin typeface="Arial Black" panose="020B0A04020102090204" pitchFamily="34" charset="0"/>
              </a:rPr>
              <a:t>425 ILCS 60 – Smoke detectors and batteries</a:t>
            </a:r>
            <a:endParaRPr lang="en-US" sz="7200" dirty="0">
              <a:solidFill>
                <a:schemeClr val="bg1"/>
              </a:solidFill>
              <a:latin typeface="Arial Black" panose="020B0A04020102090204" pitchFamily="34" charset="0"/>
            </a:endParaRPr>
          </a:p>
        </p:txBody>
      </p:sp>
      <p:sp>
        <p:nvSpPr>
          <p:cNvPr id="3" name="Content Placeholder 2"/>
          <p:cNvSpPr>
            <a:spLocks noGrp="1"/>
          </p:cNvSpPr>
          <p:nvPr>
            <p:ph idx="1"/>
          </p:nvPr>
        </p:nvSpPr>
        <p:spPr>
          <a:xfrm>
            <a:off x="457200" y="1200150"/>
            <a:ext cx="8229600" cy="3394472"/>
          </a:xfrm>
        </p:spPr>
        <p:txBody>
          <a:bodyPr>
            <a:normAutofit/>
          </a:bodyPr>
          <a:lstStyle/>
          <a:p>
            <a:pPr marL="171450" indent="-171450" algn="l">
              <a:buFont typeface="Arial" panose="020B0604020202020204" pitchFamily="34" charset="0"/>
              <a:buChar char="•"/>
            </a:pPr>
            <a:r>
              <a:rPr lang="en-GB" sz="1200" b="0" i="0" dirty="0">
                <a:solidFill>
                  <a:schemeClr val="tx1"/>
                </a:solidFill>
                <a:effectLst/>
                <a:latin typeface="+mj-lt"/>
              </a:rPr>
              <a:t>Effective January 1, 2023.</a:t>
            </a:r>
          </a:p>
          <a:p>
            <a:pPr marL="171450" indent="-171450" algn="l">
              <a:buFont typeface="Arial" panose="020B0604020202020204" pitchFamily="34" charset="0"/>
              <a:buChar char="•"/>
            </a:pPr>
            <a:r>
              <a:rPr lang="en-GB" sz="1200" b="0" i="0" dirty="0">
                <a:solidFill>
                  <a:schemeClr val="tx1"/>
                </a:solidFill>
                <a:effectLst/>
                <a:latin typeface="+mj-lt"/>
              </a:rPr>
              <a:t>The Smoke Detector Act applies to every dwelling unit, which includes condominium units. </a:t>
            </a:r>
          </a:p>
          <a:p>
            <a:pPr marL="171450" indent="-171450" algn="l">
              <a:buFont typeface="Arial" panose="020B0604020202020204" pitchFamily="34" charset="0"/>
              <a:buChar char="•"/>
            </a:pPr>
            <a:r>
              <a:rPr lang="en-GB" sz="1200" b="0" i="0" dirty="0">
                <a:solidFill>
                  <a:schemeClr val="tx1"/>
                </a:solidFill>
                <a:effectLst/>
                <a:latin typeface="+mj-lt"/>
              </a:rPr>
              <a:t>For dwelling units in existence on July 1, 1988, except as provided below, the smoke detectors required in dwelling units may be either: battery powered, provided the battery is a self-contained, non-removable, long-term battery, or wired into the structure’s AC power line, and need not be interconnected. The battery requirements apply to battery-powered smoke detectors that 1) are in existence and exceed ten years from the date of their being manufactured, 2) fail to respond to operability tests or otherwise malfunction, or 3) are newly installed.</a:t>
            </a:r>
          </a:p>
          <a:p>
            <a:pPr marL="171450" indent="-171450" algn="l">
              <a:buFont typeface="Arial" panose="020B0604020202020204" pitchFamily="34" charset="0"/>
              <a:buChar char="•"/>
            </a:pPr>
            <a:r>
              <a:rPr lang="en-GB" sz="1200" b="0" i="0" dirty="0">
                <a:solidFill>
                  <a:schemeClr val="tx1"/>
                </a:solidFill>
                <a:effectLst/>
                <a:latin typeface="+mj-lt"/>
              </a:rPr>
              <a:t>For dwelling units newly constructed, reconstructed, or substantially </a:t>
            </a:r>
            <a:r>
              <a:rPr lang="en-GB" sz="1200" b="0" i="0" dirty="0" err="1">
                <a:solidFill>
                  <a:schemeClr val="tx1"/>
                </a:solidFill>
                <a:effectLst/>
                <a:latin typeface="+mj-lt"/>
              </a:rPr>
              <a:t>remolded</a:t>
            </a:r>
            <a:r>
              <a:rPr lang="en-GB" sz="1200" b="0" i="0" dirty="0">
                <a:solidFill>
                  <a:schemeClr val="tx1"/>
                </a:solidFill>
                <a:effectLst/>
                <a:latin typeface="+mj-lt"/>
              </a:rPr>
              <a:t> after December 31, 1987, the smoke alarms shall be permanently wired into the building’s electrical system, and if more than one smoke alarm is required, the smoke alarms shall be wired so that the initiation of one smoke alarm will initiate all the smoke alarms in the dwelling unit. </a:t>
            </a:r>
          </a:p>
          <a:p>
            <a:pPr marL="171450" indent="-171450" algn="l">
              <a:buFont typeface="Arial" panose="020B0604020202020204" pitchFamily="34" charset="0"/>
              <a:buChar char="•"/>
            </a:pPr>
            <a:r>
              <a:rPr lang="en-GB" sz="1200" b="0" i="0" dirty="0">
                <a:solidFill>
                  <a:schemeClr val="tx1"/>
                </a:solidFill>
                <a:effectLst/>
                <a:latin typeface="+mj-lt"/>
              </a:rPr>
              <a:t>For any dwelling units newly constructed, reconstructed, or substantially </a:t>
            </a:r>
            <a:r>
              <a:rPr lang="en-GB" sz="1200" b="0" i="0" dirty="0" err="1">
                <a:solidFill>
                  <a:schemeClr val="tx1"/>
                </a:solidFill>
                <a:effectLst/>
                <a:latin typeface="+mj-lt"/>
              </a:rPr>
              <a:t>remodeled</a:t>
            </a:r>
            <a:r>
              <a:rPr lang="en-GB" sz="1200" b="0" i="0" dirty="0">
                <a:solidFill>
                  <a:schemeClr val="tx1"/>
                </a:solidFill>
                <a:effectLst/>
                <a:latin typeface="+mj-lt"/>
              </a:rPr>
              <a:t> after January 1, 2011, smoke alarms permanently wired into the building’s electrical system must also maintain an alternative backup power source, such as batteries or an emergency generator.</a:t>
            </a:r>
          </a:p>
          <a:p>
            <a:pPr marL="171450" indent="-171450" algn="l">
              <a:buFont typeface="Arial" panose="020B0604020202020204" pitchFamily="34" charset="0"/>
              <a:buChar char="•"/>
            </a:pPr>
            <a:r>
              <a:rPr lang="en-GB" sz="1200" b="0" i="0" dirty="0">
                <a:solidFill>
                  <a:schemeClr val="tx1"/>
                </a:solidFill>
                <a:effectLst/>
                <a:latin typeface="+mj-lt"/>
              </a:rPr>
              <a:t>Note that the requirements do not apply to fire alarms, smoke detectors, or smoke alarms that are electronically connected as part of a centrally monitored or supervised alarm system. Nor do they apply to smoke detectors, smoke alarms that use a low-power radio frequency signal, or Wi-Fi to send and receive notifications from the internet.</a:t>
            </a:r>
          </a:p>
          <a:p>
            <a:pPr algn="l"/>
            <a:endParaRPr lang="en-US" sz="2000" b="0" i="0" dirty="0">
              <a:solidFill>
                <a:srgbClr val="414042"/>
              </a:solidFill>
              <a:effectLst/>
              <a:latin typeface="Georgia" panose="02040502050405020303" pitchFamily="18" charset="0"/>
            </a:endParaRPr>
          </a:p>
          <a:p>
            <a:pPr lvl="0" algn="l"/>
            <a:endParaRPr lang="en-US" sz="3600" dirty="0">
              <a:solidFill>
                <a:schemeClr val="tx1"/>
              </a:solidFill>
            </a:endParaRPr>
          </a:p>
        </p:txBody>
      </p:sp>
    </p:spTree>
    <p:extLst>
      <p:ext uri="{BB962C8B-B14F-4D97-AF65-F5344CB8AC3E}">
        <p14:creationId xmlns:p14="http://schemas.microsoft.com/office/powerpoint/2010/main" val="2718957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GB" sz="2400" b="1" i="0" dirty="0">
                <a:solidFill>
                  <a:schemeClr val="bg1"/>
                </a:solidFill>
                <a:effectLst/>
                <a:latin typeface="Arial Black" panose="020B0A04020102090204" pitchFamily="34" charset="0"/>
              </a:rPr>
              <a:t>Property tax Code, community association property tax appeals</a:t>
            </a:r>
            <a:endParaRPr lang="en-US" dirty="0">
              <a:solidFill>
                <a:schemeClr val="bg1"/>
              </a:solidFill>
              <a:latin typeface="Arial Black" panose="020B0A04020102090204" pitchFamily="34" charset="0"/>
            </a:endParaRPr>
          </a:p>
        </p:txBody>
      </p:sp>
      <p:sp>
        <p:nvSpPr>
          <p:cNvPr id="3" name="Content Placeholder 2"/>
          <p:cNvSpPr>
            <a:spLocks noGrp="1"/>
          </p:cNvSpPr>
          <p:nvPr>
            <p:ph idx="1"/>
          </p:nvPr>
        </p:nvSpPr>
        <p:spPr>
          <a:xfrm>
            <a:off x="457200" y="1200150"/>
            <a:ext cx="8229600" cy="3394472"/>
          </a:xfrm>
        </p:spPr>
        <p:txBody>
          <a:bodyPr>
            <a:normAutofit lnSpcReduction="10000"/>
          </a:bodyPr>
          <a:lstStyle/>
          <a:p>
            <a:pPr marL="285750" indent="-285750" algn="l">
              <a:buFont typeface="Arial" panose="020B0604020202020204" pitchFamily="34" charset="0"/>
              <a:buChar char="•"/>
            </a:pPr>
            <a:r>
              <a:rPr lang="en-GB" sz="2400" b="0" i="0" dirty="0">
                <a:solidFill>
                  <a:schemeClr val="tx1"/>
                </a:solidFill>
                <a:effectLst/>
                <a:latin typeface="+mj-lt"/>
              </a:rPr>
              <a:t>Effective January 1, 2023.</a:t>
            </a:r>
          </a:p>
          <a:p>
            <a:pPr marL="285750" indent="-285750" algn="l">
              <a:buFont typeface="Arial" panose="020B0604020202020204" pitchFamily="34" charset="0"/>
              <a:buChar char="•"/>
            </a:pPr>
            <a:r>
              <a:rPr lang="en-GB" sz="2400" b="0" i="0" dirty="0">
                <a:solidFill>
                  <a:schemeClr val="tx1"/>
                </a:solidFill>
                <a:effectLst/>
                <a:latin typeface="+mj-lt"/>
              </a:rPr>
              <a:t>Amends the Illinois Property Tax Code which affects both Condominium Associations and Common Interest Communities.</a:t>
            </a:r>
          </a:p>
          <a:p>
            <a:pPr marL="285750" indent="-285750" algn="l">
              <a:buFont typeface="Arial" panose="020B0604020202020204" pitchFamily="34" charset="0"/>
              <a:buChar char="•"/>
            </a:pPr>
            <a:r>
              <a:rPr lang="en-GB" sz="2400" b="0" i="0" dirty="0">
                <a:solidFill>
                  <a:schemeClr val="tx1"/>
                </a:solidFill>
                <a:effectLst/>
                <a:latin typeface="+mj-lt"/>
              </a:rPr>
              <a:t>Pursuant to Section 16-160 of the Illinois Property Tax Code, an Association can now file an appeal to the Property Tax Appeal Board on behalf of the entire Association or several owners. An Association can file an appeal on any claim that was filed after the 1999 assessment year.</a:t>
            </a:r>
          </a:p>
          <a:p>
            <a:pPr lvl="1" indent="0">
              <a:buNone/>
            </a:pPr>
            <a:endParaRPr lang="en-US" sz="2400" b="0" i="0" dirty="0">
              <a:solidFill>
                <a:srgbClr val="414042"/>
              </a:solidFill>
              <a:effectLst/>
            </a:endParaRPr>
          </a:p>
          <a:p>
            <a:pPr lvl="0" algn="l"/>
            <a:endParaRPr lang="en-US" sz="3600" dirty="0">
              <a:solidFill>
                <a:schemeClr val="tx1"/>
              </a:solidFill>
            </a:endParaRPr>
          </a:p>
        </p:txBody>
      </p:sp>
    </p:spTree>
    <p:extLst>
      <p:ext uri="{BB962C8B-B14F-4D97-AF65-F5344CB8AC3E}">
        <p14:creationId xmlns:p14="http://schemas.microsoft.com/office/powerpoint/2010/main" val="148867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75000"/>
            </a:schemeClr>
          </a:solidFill>
        </p:spPr>
        <p:txBody>
          <a:bodyPr>
            <a:normAutofit/>
          </a:bodyPr>
          <a:lstStyle/>
          <a:p>
            <a:r>
              <a:rPr lang="en-GB" sz="3600" b="1" i="0" dirty="0">
                <a:solidFill>
                  <a:schemeClr val="bg1"/>
                </a:solidFill>
                <a:effectLst/>
                <a:latin typeface="Arial Black" panose="020B0A04020102090204" pitchFamily="34" charset="0"/>
              </a:rPr>
              <a:t>Group tax appeal explained</a:t>
            </a:r>
            <a:endParaRPr lang="en-US" sz="6000" dirty="0">
              <a:solidFill>
                <a:schemeClr val="bg1"/>
              </a:solidFill>
              <a:latin typeface="Arial Black" panose="020B0A04020102090204" pitchFamily="34" charset="0"/>
            </a:endParaRPr>
          </a:p>
        </p:txBody>
      </p:sp>
      <p:sp>
        <p:nvSpPr>
          <p:cNvPr id="3" name="Content Placeholder 2"/>
          <p:cNvSpPr>
            <a:spLocks noGrp="1"/>
          </p:cNvSpPr>
          <p:nvPr>
            <p:ph idx="1"/>
          </p:nvPr>
        </p:nvSpPr>
        <p:spPr>
          <a:xfrm>
            <a:off x="457200" y="1200150"/>
            <a:ext cx="8229600" cy="3394472"/>
          </a:xfrm>
        </p:spPr>
        <p:txBody>
          <a:bodyPr>
            <a:normAutofit/>
          </a:bodyPr>
          <a:lstStyle/>
          <a:p>
            <a:pPr marL="285750" indent="-285750" algn="l">
              <a:buFont typeface="Arial" panose="020B0604020202020204" pitchFamily="34" charset="0"/>
              <a:buChar char="•"/>
            </a:pPr>
            <a:r>
              <a:rPr lang="en-GB" sz="2000" b="0" i="0" dirty="0">
                <a:solidFill>
                  <a:schemeClr val="tx1"/>
                </a:solidFill>
                <a:effectLst/>
                <a:latin typeface="+mj-lt"/>
              </a:rPr>
              <a:t>All (or many) of an association’s units file a single property tax appeal. </a:t>
            </a:r>
          </a:p>
          <a:p>
            <a:pPr marL="285750" indent="-285750" algn="l">
              <a:buFont typeface="Arial" panose="020B0604020202020204" pitchFamily="34" charset="0"/>
              <a:buChar char="•"/>
            </a:pPr>
            <a:r>
              <a:rPr lang="en-GB" sz="2000" b="0" i="0" dirty="0">
                <a:solidFill>
                  <a:schemeClr val="tx1"/>
                </a:solidFill>
                <a:effectLst/>
                <a:latin typeface="+mj-lt"/>
              </a:rPr>
              <a:t>Illinois law allows a </a:t>
            </a:r>
            <a:r>
              <a:rPr lang="en-GB" sz="2000" dirty="0">
                <a:solidFill>
                  <a:schemeClr val="tx1"/>
                </a:solidFill>
                <a:latin typeface="+mj-lt"/>
              </a:rPr>
              <a:t>B</a:t>
            </a:r>
            <a:r>
              <a:rPr lang="en-GB" sz="2000" b="0" i="0" dirty="0">
                <a:solidFill>
                  <a:schemeClr val="tx1"/>
                </a:solidFill>
                <a:effectLst/>
                <a:latin typeface="+mj-lt"/>
              </a:rPr>
              <a:t>oard to file a single appeal on behalf all the Association’s unit owners.</a:t>
            </a:r>
          </a:p>
          <a:p>
            <a:pPr marL="285750" indent="-285750" algn="l">
              <a:buFont typeface="Arial" panose="020B0604020202020204" pitchFamily="34" charset="0"/>
              <a:buChar char="•"/>
            </a:pPr>
            <a:r>
              <a:rPr lang="en-GB" sz="2000" dirty="0">
                <a:solidFill>
                  <a:schemeClr val="tx1"/>
                </a:solidFill>
                <a:latin typeface="+mj-lt"/>
              </a:rPr>
              <a:t>Benefits:</a:t>
            </a:r>
          </a:p>
          <a:p>
            <a:pPr marL="1028700" lvl="1">
              <a:buFont typeface="Arial" panose="020B0604020202020204" pitchFamily="34" charset="0"/>
              <a:buChar char="•"/>
            </a:pPr>
            <a:r>
              <a:rPr lang="en-GB" sz="2000" b="0" i="0" dirty="0">
                <a:effectLst/>
                <a:latin typeface="+mj-lt"/>
              </a:rPr>
              <a:t>County Assessors prefer one appeal, over dozens, or even hundreds, of owners filing separately. </a:t>
            </a:r>
            <a:r>
              <a:rPr lang="en-GB" sz="2000" dirty="0">
                <a:latin typeface="+mj-lt"/>
              </a:rPr>
              <a:t>A</a:t>
            </a:r>
            <a:r>
              <a:rPr lang="en-GB" sz="2000" b="0" i="0" dirty="0">
                <a:effectLst/>
                <a:latin typeface="+mj-lt"/>
              </a:rPr>
              <a:t>dministratively easier to process for everyone.</a:t>
            </a:r>
          </a:p>
          <a:p>
            <a:pPr marL="1028700" lvl="1">
              <a:buFont typeface="Arial" panose="020B0604020202020204" pitchFamily="34" charset="0"/>
              <a:buChar char="•"/>
            </a:pPr>
            <a:r>
              <a:rPr lang="en-GB" sz="2000" b="0" i="0" dirty="0">
                <a:effectLst/>
                <a:latin typeface="+mj-lt"/>
              </a:rPr>
              <a:t> County Assessor has a duty to uniformly assess all units within an association. The group appeal enables the County Assessor to meet this obligation.</a:t>
            </a:r>
          </a:p>
        </p:txBody>
      </p:sp>
    </p:spTree>
    <p:extLst>
      <p:ext uri="{BB962C8B-B14F-4D97-AF65-F5344CB8AC3E}">
        <p14:creationId xmlns:p14="http://schemas.microsoft.com/office/powerpoint/2010/main" val="1751978735"/>
      </p:ext>
    </p:extLst>
  </p:cSld>
  <p:clrMapOvr>
    <a:masterClrMapping/>
  </p:clrMapOvr>
</p:sld>
</file>

<file path=ppt/theme/theme1.xml><?xml version="1.0" encoding="utf-8"?>
<a:theme xmlns:a="http://schemas.openxmlformats.org/drawingml/2006/main" name="2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220</Template>
  <TotalTime>426</TotalTime>
  <Words>1158</Words>
  <Application>Microsoft Office PowerPoint</Application>
  <PresentationFormat>On-screen Show (16:9)</PresentationFormat>
  <Paragraphs>77</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Georgia</vt:lpstr>
      <vt:lpstr>220</vt:lpstr>
      <vt:lpstr>Presented By KSN Attorneys  Kerry Bartell &amp;  Pamela Park</vt:lpstr>
      <vt:lpstr>2023 Illinois Community Association Legislative Updates</vt:lpstr>
      <vt:lpstr>HB4158 – Record of reserve study</vt:lpstr>
      <vt:lpstr>HB5167 – Insurance disclosure</vt:lpstr>
      <vt:lpstr>HB5246 – Document request, deadlines, and fees</vt:lpstr>
      <vt:lpstr>HB5246 – Document request, deadlines, and fees cont’d</vt:lpstr>
      <vt:lpstr>425 ILCS 60 – Smoke detectors and batteries</vt:lpstr>
      <vt:lpstr>Property tax Code, community association property tax appeals</vt:lpstr>
      <vt:lpstr>Group tax appeal explained</vt:lpstr>
      <vt:lpstr>2022 Illinois Community Association Case Law Summary</vt:lpstr>
      <vt:lpstr>2022 Illinois Community Association Case Law Summary cont’d</vt:lpstr>
      <vt:lpstr>Questions?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Presented By KSN Attorney  Scott Weinstein</dc:title>
  <dc:creator>ksnuser</dc:creator>
  <cp:lastModifiedBy>Bernardo Gonzalez</cp:lastModifiedBy>
  <cp:revision>60</cp:revision>
  <cp:lastPrinted>2016-02-16T15:32:21Z</cp:lastPrinted>
  <dcterms:created xsi:type="dcterms:W3CDTF">2015-02-24T15:32:50Z</dcterms:created>
  <dcterms:modified xsi:type="dcterms:W3CDTF">2023-02-17T20:26:46Z</dcterms:modified>
</cp:coreProperties>
</file>