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3" r:id="rId8"/>
    <p:sldId id="261" r:id="rId9"/>
    <p:sldId id="268" r:id="rId10"/>
    <p:sldId id="269" r:id="rId11"/>
    <p:sldId id="262" r:id="rId12"/>
    <p:sldId id="270" r:id="rId13"/>
    <p:sldId id="271" r:id="rId14"/>
    <p:sldId id="272" r:id="rId15"/>
    <p:sldId id="273" r:id="rId16"/>
    <p:sldId id="274" r:id="rId17"/>
    <p:sldId id="264" r:id="rId18"/>
    <p:sldId id="276" r:id="rId19"/>
    <p:sldId id="275" r:id="rId20"/>
    <p:sldId id="277" r:id="rId21"/>
    <p:sldId id="278" r:id="rId22"/>
    <p:sldId id="265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7" autoAdjust="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86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8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8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40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304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5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77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1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1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6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3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7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0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9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83D319-2461-40BE-951A-7DFAFDCBE35B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8310A2-819C-4EA3-9064-BFF62D7D0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12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DC53-332C-1450-0CE5-D26BC2C96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Day-to-day Operation of a condominium association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BB2A5-B5E4-CA56-BE31-7E5A29E15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do?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do it?</a:t>
            </a:r>
          </a:p>
        </p:txBody>
      </p:sp>
    </p:spTree>
    <p:extLst>
      <p:ext uri="{BB962C8B-B14F-4D97-AF65-F5344CB8AC3E}">
        <p14:creationId xmlns:p14="http://schemas.microsoft.com/office/powerpoint/2010/main" val="327405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28F3-7816-BD47-FE29-5D07DFACD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974388" cy="5855677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 MEETINGS (Continued)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18(a)(10)		Board must meet 4 times annually;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18(a)(11)		Two-year term limit, but may rerun in perpetuity;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18(a)(12)		Designation of an officer to mail/receive notices and execute instruments;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18(a)(13)		Filling vacancies – Note unit owners may demand special election;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18(a)(14)		Quorum, if other than a majority;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18(a)(15)		Provisions concerning notice of board meetings to board members;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18(a)(16)		Contracts with board members – Note owners may override;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18(a)(17)		Dissemination of biographical information for candidates;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18(a)(18)		Proxies must allow for a designated proxy holder and write-ins;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18(a)(19)		Special meetings of the board – Called by president or 25%;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18(a)(20)		Master metering of public utilities permitted;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18(a)(21)		Ratification of emergency decisions – must give unit owners notice of 						event/decision within 7 days.</a:t>
            </a:r>
          </a:p>
        </p:txBody>
      </p:sp>
    </p:spTree>
    <p:extLst>
      <p:ext uri="{BB962C8B-B14F-4D97-AF65-F5344CB8AC3E}">
        <p14:creationId xmlns:p14="http://schemas.microsoft.com/office/powerpoint/2010/main" val="2180203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00986-F77F-FB87-56A8-872F0B92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986857" cy="5848004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(b)	UNIT 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OWNER MEETINGS</a:t>
            </a:r>
            <a:endParaRPr lang="en-US" sz="35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		Quorum – 20%</a:t>
            </a:r>
          </a:p>
          <a:p>
            <a:pPr marL="2171700" lvl="4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Delinquent owners not counted towards quorum, 		but may vote.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		One class of membership;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		Must hold annual meeting to elect members of the board;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(4)		Method of calling unit owners meetings;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(5)		Special unit owners meetings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 by (i) president; (ii) majority of the board; or (iii) 20% 			of the unit ownership;</a:t>
            </a:r>
            <a:endParaRPr lang="en-US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(6)		10 – 30 days notice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(7)		Voting is on percentage basis, unless bylaws provide for something different;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(8)		One vote per unit;</a:t>
            </a:r>
          </a:p>
        </p:txBody>
      </p:sp>
    </p:spTree>
    <p:extLst>
      <p:ext uri="{BB962C8B-B14F-4D97-AF65-F5344CB8AC3E}">
        <p14:creationId xmlns:p14="http://schemas.microsoft.com/office/powerpoint/2010/main" val="1242829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331F-0633-F54F-6426-0ED5CB8FE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628" y="685800"/>
            <a:ext cx="11018350" cy="5820508"/>
          </a:xfrm>
        </p:spPr>
        <p:txBody>
          <a:bodyPr/>
          <a:lstStyle/>
          <a:p>
            <a:pPr marL="457200" indent="45720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(b)	UNIT </a:t>
            </a:r>
            <a:r>
              <a:rPr lang="en-US" sz="35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OWNER MEETINGS</a:t>
            </a:r>
            <a:endParaRPr lang="en-US" sz="35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(9)(A)	Vote by proxy permitted;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(9)(B)	Vote by proxy eliminated in favor of mailed in ballots by rule;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(9)(B-5)	Vote by proxy eliminated in favor of electronic ballots by rule;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(9)(C)	Unit owners may override (B) and (B-5) rules;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(9)(D)	Votes cast under (B) or (B-5) count towards a quorum;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(10)		Secret ballots;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(11)		Purchaser under installment contract can be counted as a unit owner;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(12)		Method for submitting matters requiring unit owner approval to a vote;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04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F0BB3-133B-48D1-D5A1-AA81D397B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115065" cy="5864469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(b)	UNIT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OWNER MEETINGS Continued</a:t>
            </a:r>
            <a:endParaRPr lang="en-US" sz="4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(13)		Matters requiring 2/3-unit owner approval: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(i)	merger or consolidation of the association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(ii) sale, lease, exchange or other disposition (excluding the mortgage or pledge) of all, or substantially all of the property and assets of the association; and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(iii) the purchase or sale of land or of units on behalf of all unit owners.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78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2DA4-4DC4-8B51-0F53-33CB4D8EC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842503" cy="583809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(c)	Election of a president – run the meetings;</a:t>
            </a:r>
          </a:p>
          <a:p>
            <a:r>
              <a:rPr lang="en-US" dirty="0">
                <a:solidFill>
                  <a:schemeClr val="tx1"/>
                </a:solidFill>
              </a:rPr>
              <a:t>(d)	Election of a secretary – keep the minutes;</a:t>
            </a:r>
          </a:p>
          <a:p>
            <a:r>
              <a:rPr lang="en-US" dirty="0">
                <a:solidFill>
                  <a:schemeClr val="tx1"/>
                </a:solidFill>
              </a:rPr>
              <a:t>(e)	Election of a treasurer – keep the financial records;</a:t>
            </a:r>
          </a:p>
          <a:p>
            <a:r>
              <a:rPr lang="en-US" dirty="0">
                <a:solidFill>
                  <a:schemeClr val="tx1"/>
                </a:solidFill>
              </a:rPr>
              <a:t>(f)	Maintenance, repair and replacement of the common elements and 					payments therefore;</a:t>
            </a:r>
          </a:p>
          <a:p>
            <a:r>
              <a:rPr lang="en-US" dirty="0">
                <a:solidFill>
                  <a:schemeClr val="tx1"/>
                </a:solidFill>
              </a:rPr>
              <a:t>(g)	Fidelity insurance – held by association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Fidelity bond – held by management (paid for by – see management agreement)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Management must hold funds in separate accounts for each association, unless the association approves aggregating for investment purposes. Management must maintain records identifying each associations funds.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2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259C0-9D8C-CFCE-31CB-F87FF8F1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035934" cy="58732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(h)	Method of estimating and assessing the annual budget, and collecting from unit 		owners.	</a:t>
            </a:r>
          </a:p>
          <a:p>
            <a:r>
              <a:rPr lang="en-US" dirty="0">
                <a:solidFill>
                  <a:schemeClr val="tx1"/>
                </a:solidFill>
              </a:rPr>
              <a:t>(i)	Unit owners may request a statement of account on 10 days notice;</a:t>
            </a:r>
          </a:p>
          <a:p>
            <a:r>
              <a:rPr lang="en-US" dirty="0">
                <a:solidFill>
                  <a:schemeClr val="tx1"/>
                </a:solidFill>
              </a:rPr>
              <a:t>(j)	Designation and removal of personnel necessary for maintenance, repair and 		replacement of the common elements;</a:t>
            </a:r>
          </a:p>
          <a:p>
            <a:r>
              <a:rPr lang="en-US" dirty="0">
                <a:solidFill>
                  <a:schemeClr val="tx1"/>
                </a:solidFill>
              </a:rPr>
              <a:t>(k)	Restrictions on and requirements respecting the use and maintenance of the 			units and the common elements;</a:t>
            </a:r>
          </a:p>
          <a:p>
            <a:r>
              <a:rPr lang="en-US" dirty="0">
                <a:solidFill>
                  <a:schemeClr val="tx1"/>
                </a:solidFill>
              </a:rPr>
              <a:t>(l)	Method of adopting rules;</a:t>
            </a:r>
          </a:p>
          <a:p>
            <a:r>
              <a:rPr lang="en-US" dirty="0">
                <a:solidFill>
                  <a:schemeClr val="tx1"/>
                </a:solidFill>
              </a:rPr>
              <a:t>(m)	Percentage of votes required to amend bylaws;</a:t>
            </a:r>
          </a:p>
          <a:p>
            <a:r>
              <a:rPr lang="en-US" dirty="0">
                <a:solidFill>
                  <a:schemeClr val="tx1"/>
                </a:solidFill>
              </a:rPr>
              <a:t>(n)	Governing documents apply to tenants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Copies of leases,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Termination of leases and eviction of tenants;</a:t>
            </a:r>
          </a:p>
        </p:txBody>
      </p:sp>
    </p:spTree>
    <p:extLst>
      <p:ext uri="{BB962C8B-B14F-4D97-AF65-F5344CB8AC3E}">
        <p14:creationId xmlns:p14="http://schemas.microsoft.com/office/powerpoint/2010/main" val="320937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D87E-D880-883A-2CE2-C6A0028A7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097480" cy="577654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(o)	The association shall have no authority to forbear the payment of assessments by 		any unit owner;</a:t>
            </a:r>
          </a:p>
          <a:p>
            <a:r>
              <a:rPr lang="en-US" dirty="0">
                <a:solidFill>
                  <a:schemeClr val="tx1"/>
                </a:solidFill>
              </a:rPr>
              <a:t>(p)	30/50 Rule</a:t>
            </a:r>
          </a:p>
          <a:p>
            <a:r>
              <a:rPr lang="en-US" dirty="0">
                <a:solidFill>
                  <a:schemeClr val="tx1"/>
                </a:solidFill>
              </a:rPr>
              <a:t>(q)	Owners may not avoid their responsibilities or liabilities;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Section 18 applies to all condominium instruments. Any contrary provision are void. Anything missing from the bylaws, found in Section 18, is deemed included by law.</a:t>
            </a:r>
          </a:p>
        </p:txBody>
      </p:sp>
    </p:spTree>
    <p:extLst>
      <p:ext uri="{BB962C8B-B14F-4D97-AF65-F5344CB8AC3E}">
        <p14:creationId xmlns:p14="http://schemas.microsoft.com/office/powerpoint/2010/main" val="2853681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0224E-9688-6B9F-63CD-4B1DA32FB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178050" cy="5848004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765 ILCS 605/18.4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(Powers and Duties of the Board)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Maintenance, repair and replacement 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	Cannot limit expenditures for maintenance, repairs or 	replacements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	Functional equivalent – 5% rule - Budget</a:t>
            </a:r>
          </a:p>
        </p:txBody>
      </p:sp>
    </p:spTree>
    <p:extLst>
      <p:ext uri="{BB962C8B-B14F-4D97-AF65-F5344CB8AC3E}">
        <p14:creationId xmlns:p14="http://schemas.microsoft.com/office/powerpoint/2010/main" val="1140609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154B7-449B-87A8-2514-A0700C05A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194196" cy="5829300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Powers and Duties of the Board, continued</a:t>
            </a:r>
          </a:p>
          <a:p>
            <a:pPr algn="ctr"/>
            <a:endParaRPr lang="en-US" sz="35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(b)	Prepare and adopt the annual budget;</a:t>
            </a:r>
          </a:p>
          <a:p>
            <a:r>
              <a:rPr lang="en-US" dirty="0">
                <a:solidFill>
                  <a:schemeClr val="tx1"/>
                </a:solidFill>
              </a:rPr>
              <a:t>(c)	Levy and expend assessments;</a:t>
            </a:r>
          </a:p>
          <a:p>
            <a:r>
              <a:rPr lang="en-US" dirty="0">
                <a:solidFill>
                  <a:schemeClr val="tx1"/>
                </a:solidFill>
              </a:rPr>
              <a:t>(d)	Collect assessments from the unit owners;</a:t>
            </a:r>
          </a:p>
          <a:p>
            <a:r>
              <a:rPr lang="en-US" dirty="0">
                <a:solidFill>
                  <a:schemeClr val="tx1"/>
                </a:solidFill>
              </a:rPr>
              <a:t>(e)	Hire and fire personnel necessary or advisable for the maintenance and 					operation of the common elements;</a:t>
            </a:r>
          </a:p>
          <a:p>
            <a:r>
              <a:rPr lang="en-US" dirty="0">
                <a:solidFill>
                  <a:schemeClr val="tx1"/>
                </a:solidFill>
              </a:rPr>
              <a:t>(f)	Obtain insurance;</a:t>
            </a:r>
          </a:p>
          <a:p>
            <a:r>
              <a:rPr lang="en-US" dirty="0">
                <a:solidFill>
                  <a:schemeClr val="tx1"/>
                </a:solidFill>
              </a:rPr>
              <a:t>(g)	Own, convey, encumber, lease and otherwise deal with units owned by the 				association.</a:t>
            </a:r>
          </a:p>
        </p:txBody>
      </p:sp>
    </p:spTree>
    <p:extLst>
      <p:ext uri="{BB962C8B-B14F-4D97-AF65-F5344CB8AC3E}">
        <p14:creationId xmlns:p14="http://schemas.microsoft.com/office/powerpoint/2010/main" val="1600634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8935-89C9-86F7-D3C5-9C5E2B6E5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159026" cy="5838092"/>
          </a:xfrm>
        </p:spPr>
        <p:txBody>
          <a:bodyPr>
            <a:normAutofit/>
          </a:bodyPr>
          <a:lstStyle/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(h)	Adopt rules and regs</a:t>
            </a:r>
          </a:p>
          <a:p>
            <a:pPr marL="18288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 send out the proposed rules with a notice of unit owner’s meeting (10-30 days) for the purpose of receiving comments and questions on the proposed rules.</a:t>
            </a:r>
          </a:p>
          <a:p>
            <a:pPr marL="18288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Unit Owner vote;</a:t>
            </a:r>
          </a:p>
          <a:p>
            <a:pPr marL="18288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quorum required. </a:t>
            </a:r>
          </a:p>
          <a:p>
            <a:pPr marL="18288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board meeting to immediately follow the unit owner meeting for the purpose of adopting the rules.</a:t>
            </a:r>
          </a:p>
          <a:p>
            <a:pPr marL="21717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 – Check the declaration for effective date.</a:t>
            </a:r>
          </a:p>
          <a:p>
            <a:pPr marL="21717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 2 – Rules cannot violate the First Amendment or conflict with the Act, declaration or bylaws.</a:t>
            </a:r>
          </a:p>
          <a:p>
            <a:pPr marL="2171700" lvl="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 3 – Limitations on leasing should not be in the rules.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50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A263E-97CF-6F9A-9F9B-A376EAA97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9886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FIDUCIARY DUTY</a:t>
            </a:r>
          </a:p>
          <a:p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performance of their duties, the officers and members of the board, whether appointed by the developer or elected by the unit owners, shall exercise the care required of a fiduciary of the unit owners. 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765 ILCS 605/18.4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03718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DDD65-71F1-4A9E-3114-FBF4BCB89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063840" cy="5814391"/>
          </a:xfrm>
        </p:spPr>
        <p:txBody>
          <a:bodyPr/>
          <a:lstStyle/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(i)	The board shall keep detailed, accurate records of the receipts and expenditures;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(j)	Access to units;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(k)	Pay real estate taxes;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(l)	Impose late fees. Fines may be assessed after notice and opportunity to be heard;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(m)	Obtaining loans – pledging future income (super majority of the board);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(n)	Dedication of common elements to use as a street;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(o)	Allow an easement for cable or internet;</a:t>
            </a:r>
          </a:p>
          <a:p>
            <a:pPr marL="13716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 enter into bulk contracts and charge on an equal, per unit basis;</a:t>
            </a:r>
            <a:endParaRPr lang="en-US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(p)	Bulk appeal of real estate taxes;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(q)	Reasonably accommodate a handicapped individual;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(r)	Accept service of a mechanics lien claim</a:t>
            </a:r>
          </a:p>
        </p:txBody>
      </p:sp>
    </p:spTree>
    <p:extLst>
      <p:ext uri="{BB962C8B-B14F-4D97-AF65-F5344CB8AC3E}">
        <p14:creationId xmlns:p14="http://schemas.microsoft.com/office/powerpoint/2010/main" val="715076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60793-1DF6-8185-23C6-90D8136CA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053901" cy="5834270"/>
          </a:xfrm>
        </p:spPr>
        <p:txBody>
          <a:bodyPr/>
          <a:lstStyle/>
          <a:p>
            <a:pPr algn="ctr"/>
            <a:r>
              <a:rPr lang="en-US" sz="3500" b="1" dirty="0">
                <a:solidFill>
                  <a:schemeClr val="tx1"/>
                </a:solidFill>
              </a:rPr>
              <a:t>(s) ELECTRONIC NOTICES</a:t>
            </a:r>
          </a:p>
          <a:p>
            <a:pPr algn="ctr"/>
            <a:endParaRPr lang="en-US" sz="3500" b="1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(1)	Adopt a rule;</a:t>
            </a:r>
          </a:p>
          <a:p>
            <a:r>
              <a:rPr lang="en-US" sz="2500" dirty="0">
                <a:solidFill>
                  <a:schemeClr val="tx1"/>
                </a:solidFill>
              </a:rPr>
              <a:t>(2)	It’s opt in NOT opt out, (must be in writing);</a:t>
            </a:r>
          </a:p>
          <a:p>
            <a:r>
              <a:rPr lang="en-US" sz="2500" dirty="0">
                <a:solidFill>
                  <a:schemeClr val="tx1"/>
                </a:solidFill>
              </a:rPr>
              <a:t>(3)	Must designate a contact address (USPS or EMAIL) that may be 		shared with owners;</a:t>
            </a:r>
          </a:p>
        </p:txBody>
      </p:sp>
    </p:spTree>
    <p:extLst>
      <p:ext uri="{BB962C8B-B14F-4D97-AF65-F5344CB8AC3E}">
        <p14:creationId xmlns:p14="http://schemas.microsoft.com/office/powerpoint/2010/main" val="2522248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6FC32-6F79-6DFC-A8F1-354D3E79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053359" cy="590619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Just like Section 18, Section 18.4 supersedes any contrary provision in the declaration or bylaws.</a:t>
            </a:r>
          </a:p>
        </p:txBody>
      </p:sp>
    </p:spTree>
    <p:extLst>
      <p:ext uri="{BB962C8B-B14F-4D97-AF65-F5344CB8AC3E}">
        <p14:creationId xmlns:p14="http://schemas.microsoft.com/office/powerpoint/2010/main" val="98058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1E3CA-430F-5ACE-159D-52CD17316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924692" cy="573487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5000">
                <a:solidFill>
                  <a:schemeClr val="tx1"/>
                </a:solidFill>
              </a:rPr>
              <a:t>QUESTIONS?</a:t>
            </a:r>
          </a:p>
          <a:p>
            <a:pPr algn="ctr"/>
            <a:endParaRPr lang="en-US" sz="5000" dirty="0">
              <a:solidFill>
                <a:schemeClr val="tx1"/>
              </a:solidFill>
            </a:endParaRP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Matthew Goldberg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Richman, Goldberg &amp; Gorham, LLC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55 E. Monroe St., Ste. 3900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Chicago, IL. 60603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312.252.4375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mgoldberg@rgglawgroup.com</a:t>
            </a:r>
          </a:p>
          <a:p>
            <a:pPr algn="ctr"/>
            <a:endParaRPr lang="en-US" sz="5000" dirty="0">
              <a:solidFill>
                <a:schemeClr val="tx1"/>
              </a:solidFill>
            </a:endParaRPr>
          </a:p>
          <a:p>
            <a:pPr algn="ctr"/>
            <a:r>
              <a:rPr lang="en-US" sz="5000" dirty="0">
                <a:solidFill>
                  <a:schemeClr val="tx1"/>
                </a:solidFill>
              </a:rPr>
              <a:t>THANK YOU!!!</a:t>
            </a:r>
          </a:p>
        </p:txBody>
      </p:sp>
    </p:spTree>
    <p:extLst>
      <p:ext uri="{BB962C8B-B14F-4D97-AF65-F5344CB8AC3E}">
        <p14:creationId xmlns:p14="http://schemas.microsoft.com/office/powerpoint/2010/main" val="368997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55ED3-BC6D-DB12-87BC-9E92C325C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521345" cy="5814753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 of importance: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A Few Good Men: Unit - - - Core - - -  God - - -  Country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Condo: Act - - - Dec - - - Bylaws - - - Rules</a:t>
            </a:r>
          </a:p>
        </p:txBody>
      </p:sp>
    </p:spTree>
    <p:extLst>
      <p:ext uri="{BB962C8B-B14F-4D97-AF65-F5344CB8AC3E}">
        <p14:creationId xmlns:p14="http://schemas.microsoft.com/office/powerpoint/2010/main" val="292545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86FBA-25AD-309C-9209-172CF8424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90062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sections to pay particular attention to, 18 and 18.4.  Both of these sections supersede conflicting  declaration provisions unless the Act expressly allows the declaration to supersede.</a:t>
            </a:r>
          </a:p>
        </p:txBody>
      </p:sp>
    </p:spTree>
    <p:extLst>
      <p:ext uri="{BB962C8B-B14F-4D97-AF65-F5344CB8AC3E}">
        <p14:creationId xmlns:p14="http://schemas.microsoft.com/office/powerpoint/2010/main" val="379219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4AD34-B882-A465-3D7E-FB11B17C8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8199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765 ILCS 605/18 (Contents of the Bylaws)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(a)	Board Meetings	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(a)(1)		Elections (1 member per unit)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(a)(2)		Powers and duties;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(a)(3)		Compensation;</a:t>
            </a: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(a)(4)		Removal from </a:t>
            </a: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office;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(a)(5)		Board may hire a managing agent;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(a)(6)		Budgets – 25 days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(a)(7)		Annual accounting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7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FC722-C274-607D-A6E3-C7F6198CC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939219" cy="5758962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chemeClr val="tx1"/>
                </a:solidFill>
              </a:rPr>
              <a:t>ANNUAL BUDGET (or special assessments)</a:t>
            </a:r>
          </a:p>
          <a:p>
            <a:pPr algn="ctr"/>
            <a:endParaRPr lang="en-US" sz="3500" dirty="0">
              <a:solidFill>
                <a:schemeClr val="tx1"/>
              </a:solidFill>
            </a:endParaRP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(a)(8)(i)	Notice – 10 – 30 days prior, see 18(b)(6);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(a)(8)(ii) 	115% Rule – Note: does not require unit owner approval;</a:t>
            </a:r>
          </a:p>
          <a:p>
            <a:pPr lvl="5"/>
            <a:r>
              <a:rPr lang="en-US" sz="1800" dirty="0">
                <a:solidFill>
                  <a:schemeClr val="tx1"/>
                </a:solidFill>
              </a:rPr>
              <a:t>20% Petition; 21 Days to deliver; 30 days to hold a vote;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(a)(8)(iii) 	 If it is not in the budget, it must be separately assessed;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(a)(8)(iv) 	115% Rule does not apply to emergencies or work that is mandated by law;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(a)(8)(v) 	Additions or alterations not included in the annual budget must be 					separately assessed AND approved by 2/3 of Unit Ownership.</a:t>
            </a:r>
          </a:p>
          <a:p>
            <a:pPr lvl="2"/>
            <a:r>
              <a:rPr lang="en-US" sz="1800" dirty="0">
                <a:solidFill>
                  <a:schemeClr val="tx1"/>
                </a:solidFill>
              </a:rPr>
              <a:t>(a)(8)(vi)	Long term assessments are considered and authorized when approved.</a:t>
            </a:r>
          </a:p>
        </p:txBody>
      </p:sp>
    </p:spTree>
    <p:extLst>
      <p:ext uri="{BB962C8B-B14F-4D97-AF65-F5344CB8AC3E}">
        <p14:creationId xmlns:p14="http://schemas.microsoft.com/office/powerpoint/2010/main" val="46338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1528B-0577-520E-4B6D-094F1C62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521344" cy="5581996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 </a:t>
            </a: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MEETINGS</a:t>
            </a:r>
          </a:p>
          <a:p>
            <a:endParaRPr lang="en-US" sz="3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18(a)(9)(A)	Open meetings</a:t>
            </a:r>
          </a:p>
          <a:p>
            <a:r>
              <a:rPr lang="en-US" sz="3000" b="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 meeting </a:t>
            </a:r>
            <a:r>
              <a:rPr lang="en-US" sz="3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the board of managers</a:t>
            </a:r>
            <a:r>
              <a:rPr lang="en-US" sz="30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shall be open </a:t>
            </a:r>
            <a:r>
              <a:rPr lang="en-US" sz="3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any unit owner</a:t>
            </a:r>
            <a:r>
              <a:rPr lang="en-US" sz="30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2(w): “Me</a:t>
            </a:r>
            <a:r>
              <a:rPr lang="en-US" sz="3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eting of Board of Managers" means any gathering of a quorum of the members of the Board of Managers or Board of the Master Association held for the purpose of conducting board business</a:t>
            </a:r>
          </a:p>
        </p:txBody>
      </p:sp>
    </p:spTree>
    <p:extLst>
      <p:ext uri="{BB962C8B-B14F-4D97-AF65-F5344CB8AC3E}">
        <p14:creationId xmlns:p14="http://schemas.microsoft.com/office/powerpoint/2010/main" val="1135379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1F73-F77D-0745-F9E9-D7656D91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194676" cy="566512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(a)(9)(A)	Open meetings unless: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(i)		discuss litigation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(ii) 	discuss employment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(iii)	interview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(iv)	violations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(v)		collections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(vi)	legal advice (tonight)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REMEMBER: ALL VOTES MUST BE AT AN OPEN MEETING!!!!!!</a:t>
            </a:r>
            <a:endParaRPr lang="en-US" sz="2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2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0AD75-7EA6-60FA-58A3-C18379179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1123857" cy="5758962"/>
          </a:xfrm>
        </p:spPr>
        <p:txBody>
          <a:bodyPr/>
          <a:lstStyle/>
          <a:p>
            <a:pPr algn="ctr"/>
            <a:r>
              <a:rPr lang="en-US" sz="35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BOARD MEETINGS (Continued)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18(a)(9)(b)	Participation by electronic means permitted;</a:t>
            </a:r>
          </a:p>
          <a:p>
            <a:pPr lvl="5"/>
            <a:r>
              <a:rPr lang="en-US" sz="1800" dirty="0">
                <a:solidFill>
                  <a:schemeClr val="tx1"/>
                </a:solidFill>
              </a:rPr>
              <a:t>Must be able to meaningfully participate.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18(a)(9)(c)	Recording of </a:t>
            </a:r>
            <a:r>
              <a:rPr lang="en-US" b="1" u="sng" dirty="0">
                <a:solidFill>
                  <a:schemeClr val="tx1"/>
                </a:solidFill>
              </a:rPr>
              <a:t>open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u="sng" dirty="0">
                <a:solidFill>
                  <a:schemeClr val="tx1"/>
                </a:solidFill>
              </a:rPr>
              <a:t>board </a:t>
            </a:r>
            <a:r>
              <a:rPr lang="en-US" dirty="0">
                <a:solidFill>
                  <a:schemeClr val="tx1"/>
                </a:solidFill>
              </a:rPr>
              <a:t>meetings permitted;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18(a)(9)(d)	Notice to board members – 48 hours unless waived;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18(a)(9)(e)	Notice to unit owners:</a:t>
            </a:r>
          </a:p>
          <a:p>
            <a:pPr lvl="5"/>
            <a:r>
              <a:rPr lang="en-US" sz="1800" dirty="0">
                <a:solidFill>
                  <a:schemeClr val="tx1"/>
                </a:solidFill>
              </a:rPr>
              <a:t>(1)	Posted 48 hours in advance;</a:t>
            </a:r>
          </a:p>
          <a:p>
            <a:pPr lvl="5"/>
            <a:r>
              <a:rPr lang="en-US" sz="1800" dirty="0">
                <a:solidFill>
                  <a:schemeClr val="tx1"/>
                </a:solidFill>
              </a:rPr>
              <a:t>(2)	Given to unit owners electronically – </a:t>
            </a:r>
            <a:r>
              <a:rPr lang="en-US" sz="2200" b="1" u="sng" dirty="0">
                <a:solidFill>
                  <a:srgbClr val="FF0000"/>
                </a:solidFill>
              </a:rPr>
              <a:t>when authorized</a:t>
            </a:r>
            <a:r>
              <a:rPr lang="en-US" sz="1800" dirty="0">
                <a:solidFill>
                  <a:schemeClr val="tx1"/>
                </a:solidFill>
              </a:rPr>
              <a:t>; or</a:t>
            </a:r>
          </a:p>
          <a:p>
            <a:pPr lvl="5"/>
            <a:r>
              <a:rPr lang="en-US" sz="1800" dirty="0">
                <a:solidFill>
                  <a:schemeClr val="tx1"/>
                </a:solidFill>
              </a:rPr>
              <a:t>(3)	Mail or delivery;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30030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1315</TotalTime>
  <Words>2064</Words>
  <Application>Microsoft Office PowerPoint</Application>
  <PresentationFormat>Widescreen</PresentationFormat>
  <Paragraphs>168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Slice</vt:lpstr>
      <vt:lpstr>Day-to-day Operation of a condominium association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orientation  </dc:title>
  <dc:creator>Matt Goldberg</dc:creator>
  <cp:lastModifiedBy>Matt Goldberg</cp:lastModifiedBy>
  <cp:revision>19</cp:revision>
  <dcterms:created xsi:type="dcterms:W3CDTF">2023-01-17T20:18:23Z</dcterms:created>
  <dcterms:modified xsi:type="dcterms:W3CDTF">2023-03-23T14:06:36Z</dcterms:modified>
</cp:coreProperties>
</file>