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customXml/item1.xml" ContentType="application/xml"/>
  <Override PartName="/customXml/itemProps1.xml" ContentType="application/vnd.openxmlformats-officedocument.customXmlProperti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 Id="rId5" Type="http://schemas.openxmlformats.org/officeDocument/2006/relationships/custom-properties" Target="docProps/custom.xml" /></Relationships>
</file>

<file path=ppt/presentation.xml><?xml version="1.0" encoding="utf-8"?>
<!--Generated by Aspose.Slides for .NET 21.3-->
<p:presentation xmlns:r="http://schemas.openxmlformats.org/officeDocument/2006/relationships" xmlns:a="http://schemas.openxmlformats.org/drawingml/2006/main" xmlns:p="http://schemas.openxmlformats.org/presentationml/2006/main" removePersonalInfoOnSave="1" saveSubsetFonts="1">
  <p:sldMasterIdLst>
    <p:sldMasterId id="2147483648" r:id="rId2"/>
  </p:sldMasterIdLst>
  <p:notesMasterIdLst>
    <p:notesMasterId r:id="rId3"/>
  </p:notesMasterIdLst>
  <p:handoutMasterIdLst>
    <p:handoutMasterId r:id="rId4"/>
  </p:handoutMasterIdLst>
  <p:sldIdLst>
    <p:sldId id="260" r:id="rId5"/>
    <p:sldId id="258" r:id="rId6"/>
    <p:sldId id="262" r:id="rId7"/>
    <p:sldId id="264" r:id="rId8"/>
    <p:sldId id="265" r:id="rId9"/>
    <p:sldId id="266" r:id="rId10"/>
    <p:sldId id="301" r:id="rId11"/>
    <p:sldId id="267" r:id="rId12"/>
    <p:sldId id="268" r:id="rId13"/>
    <p:sldId id="269" r:id="rId14"/>
    <p:sldId id="270" r:id="rId15"/>
    <p:sldId id="271" r:id="rId16"/>
    <p:sldId id="272" r:id="rId17"/>
    <p:sldId id="273" r:id="rId18"/>
    <p:sldId id="275" r:id="rId19"/>
    <p:sldId id="300" r:id="rId20"/>
    <p:sldId id="276" r:id="rId21"/>
    <p:sldId id="277" r:id="rId22"/>
    <p:sldId id="278" r:id="rId23"/>
    <p:sldId id="279" r:id="rId24"/>
    <p:sldId id="280" r:id="rId25"/>
    <p:sldId id="286" r:id="rId26"/>
    <p:sldId id="281" r:id="rId27"/>
    <p:sldId id="282" r:id="rId28"/>
    <p:sldId id="283" r:id="rId29"/>
    <p:sldId id="284" r:id="rId30"/>
    <p:sldId id="299" r:id="rId31"/>
    <p:sldId id="285" r:id="rId32"/>
    <p:sldId id="261" r:id="rId33"/>
  </p:sldIdLst>
  <p:sldSz cx="9144000" cy="6858000" type="screen4x3"/>
  <p:notesSz cx="6858000" cy="9144000"/>
  <p:custDataLst>
    <p:tags r:id="rId34"/>
  </p:custDataLst>
  <p:defaultTextStyle>
    <a:defPPr>
      <a:defRPr lang="en-US"/>
    </a:defPPr>
    <a:lvl1pPr algn="l" rtl="0" fontAlgn="base">
      <a:spcBef>
        <a:spcPct val="0"/>
      </a:spcBef>
      <a:spcAft>
        <a:spcPct val="0"/>
      </a:spcAft>
      <a:defRPr kern="1200">
        <a:solidFill>
          <a:schemeClr val="tx1"/>
        </a:solidFill>
        <a:latin typeface="Arial"/>
        <a:ea typeface="+mn-ea"/>
        <a:cs typeface="Arial"/>
      </a:defRPr>
    </a:lvl1pPr>
    <a:lvl2pPr marL="457200" algn="l" rtl="0" fontAlgn="base">
      <a:spcBef>
        <a:spcPct val="0"/>
      </a:spcBef>
      <a:spcAft>
        <a:spcPct val="0"/>
      </a:spcAft>
      <a:defRPr kern="1200">
        <a:solidFill>
          <a:schemeClr val="tx1"/>
        </a:solidFill>
        <a:latin typeface="Arial"/>
        <a:ea typeface="+mn-ea"/>
        <a:cs typeface="Arial"/>
      </a:defRPr>
    </a:lvl2pPr>
    <a:lvl3pPr marL="914400" algn="l" rtl="0" fontAlgn="base">
      <a:spcBef>
        <a:spcPct val="0"/>
      </a:spcBef>
      <a:spcAft>
        <a:spcPct val="0"/>
      </a:spcAft>
      <a:defRPr kern="1200">
        <a:solidFill>
          <a:schemeClr val="tx1"/>
        </a:solidFill>
        <a:latin typeface="Arial"/>
        <a:ea typeface="+mn-ea"/>
        <a:cs typeface="Arial"/>
      </a:defRPr>
    </a:lvl3pPr>
    <a:lvl4pPr marL="1371600" algn="l" rtl="0" fontAlgn="base">
      <a:spcBef>
        <a:spcPct val="0"/>
      </a:spcBef>
      <a:spcAft>
        <a:spcPct val="0"/>
      </a:spcAft>
      <a:defRPr kern="1200">
        <a:solidFill>
          <a:schemeClr val="tx1"/>
        </a:solidFill>
        <a:latin typeface="Arial"/>
        <a:ea typeface="+mn-ea"/>
        <a:cs typeface="Arial"/>
      </a:defRPr>
    </a:lvl4pPr>
    <a:lvl5pPr marL="1828800" algn="l" rtl="0" fontAlgn="base">
      <a:spcBef>
        <a:spcPct val="0"/>
      </a:spcBef>
      <a:spcAft>
        <a:spcPct val="0"/>
      </a:spcAft>
      <a:defRPr kern="1200">
        <a:solidFill>
          <a:schemeClr val="tx1"/>
        </a:solidFill>
        <a:latin typeface="Arial"/>
        <a:ea typeface="+mn-ea"/>
        <a:cs typeface="Arial"/>
      </a:defRPr>
    </a:lvl5pPr>
    <a:lvl6pPr marL="2286000" algn="l" defTabSz="914400" rtl="0" eaLnBrk="1" latinLnBrk="0" hangingPunct="1">
      <a:defRPr kern="1200">
        <a:solidFill>
          <a:schemeClr val="tx1"/>
        </a:solidFill>
        <a:latin typeface="Arial"/>
        <a:ea typeface="+mn-ea"/>
        <a:cs typeface="Arial"/>
      </a:defRPr>
    </a:lvl6pPr>
    <a:lvl7pPr marL="2743200" algn="l" defTabSz="914400" rtl="0" eaLnBrk="1" latinLnBrk="0" hangingPunct="1">
      <a:defRPr kern="1200">
        <a:solidFill>
          <a:schemeClr val="tx1"/>
        </a:solidFill>
        <a:latin typeface="Arial"/>
        <a:ea typeface="+mn-ea"/>
        <a:cs typeface="Arial"/>
      </a:defRPr>
    </a:lvl7pPr>
    <a:lvl8pPr marL="3200400" algn="l" defTabSz="914400" rtl="0" eaLnBrk="1" latinLnBrk="0" hangingPunct="1">
      <a:defRPr kern="1200">
        <a:solidFill>
          <a:schemeClr val="tx1"/>
        </a:solidFill>
        <a:latin typeface="Arial"/>
        <a:ea typeface="+mn-ea"/>
        <a:cs typeface="Arial"/>
      </a:defRPr>
    </a:lvl8pPr>
    <a:lvl9pPr marL="3657600" algn="l" defTabSz="914400" rtl="0" eaLnBrk="1" latinLnBrk="0" hangingPunct="1">
      <a:defRPr kern="1200">
        <a:solidFill>
          <a:schemeClr val="tx1"/>
        </a:solidFill>
        <a:latin typeface="Arial"/>
        <a:ea typeface="+mn-ea"/>
        <a:cs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3" autoAdjust="0"/>
    <p:restoredTop sz="94660"/>
  </p:normalViewPr>
  <p:slideViewPr>
    <p:cSldViewPr>
      <p:cViewPr varScale="1">
        <p:scale>
          <a:sx n="80" d="100"/>
          <a:sy n="80" d="100"/>
        </p:scale>
        <p:origin x="9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3240" y="-96"/>
      </p:cViewPr>
      <p:guideLst>
        <p:guide orient="horz" pos="2880"/>
        <p:guide pos="2160"/>
      </p:guideLst>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customXml" Target="../customXml/item1.xml" /><Relationship Id="rId10" Type="http://schemas.openxmlformats.org/officeDocument/2006/relationships/slide" Target="slides/slide6.xml" /><Relationship Id="rId11" Type="http://schemas.openxmlformats.org/officeDocument/2006/relationships/slide" Target="slides/slide7.xml" /><Relationship Id="rId12" Type="http://schemas.openxmlformats.org/officeDocument/2006/relationships/slide" Target="slides/slide8.xml" /><Relationship Id="rId13" Type="http://schemas.openxmlformats.org/officeDocument/2006/relationships/slide" Target="slides/slide9.xml" /><Relationship Id="rId14" Type="http://schemas.openxmlformats.org/officeDocument/2006/relationships/slide" Target="slides/slide10.xml" /><Relationship Id="rId15" Type="http://schemas.openxmlformats.org/officeDocument/2006/relationships/slide" Target="slides/slide11.xml" /><Relationship Id="rId16" Type="http://schemas.openxmlformats.org/officeDocument/2006/relationships/slide" Target="slides/slide12.xml" /><Relationship Id="rId17" Type="http://schemas.openxmlformats.org/officeDocument/2006/relationships/slide" Target="slides/slide13.xml" /><Relationship Id="rId18" Type="http://schemas.openxmlformats.org/officeDocument/2006/relationships/slide" Target="slides/slide14.xml" /><Relationship Id="rId19" Type="http://schemas.openxmlformats.org/officeDocument/2006/relationships/slide" Target="slides/slide15.xml" /><Relationship Id="rId2" Type="http://schemas.openxmlformats.org/officeDocument/2006/relationships/slideMaster" Target="slideMasters/slideMaster1.xml" /><Relationship Id="rId20" Type="http://schemas.openxmlformats.org/officeDocument/2006/relationships/slide" Target="slides/slide16.xml" /><Relationship Id="rId21" Type="http://schemas.openxmlformats.org/officeDocument/2006/relationships/slide" Target="slides/slide17.xml" /><Relationship Id="rId22" Type="http://schemas.openxmlformats.org/officeDocument/2006/relationships/slide" Target="slides/slide18.xml" /><Relationship Id="rId23" Type="http://schemas.openxmlformats.org/officeDocument/2006/relationships/slide" Target="slides/slide19.xml" /><Relationship Id="rId24" Type="http://schemas.openxmlformats.org/officeDocument/2006/relationships/slide" Target="slides/slide20.xml" /><Relationship Id="rId25" Type="http://schemas.openxmlformats.org/officeDocument/2006/relationships/slide" Target="slides/slide21.xml" /><Relationship Id="rId26" Type="http://schemas.openxmlformats.org/officeDocument/2006/relationships/slide" Target="slides/slide22.xml" /><Relationship Id="rId27" Type="http://schemas.openxmlformats.org/officeDocument/2006/relationships/slide" Target="slides/slide23.xml" /><Relationship Id="rId28" Type="http://schemas.openxmlformats.org/officeDocument/2006/relationships/slide" Target="slides/slide24.xml" /><Relationship Id="rId29" Type="http://schemas.openxmlformats.org/officeDocument/2006/relationships/slide" Target="slides/slide25.xml" /><Relationship Id="rId3" Type="http://schemas.openxmlformats.org/officeDocument/2006/relationships/notesMaster" Target="notesMasters/notesMaster1.xml" /><Relationship Id="rId30" Type="http://schemas.openxmlformats.org/officeDocument/2006/relationships/slide" Target="slides/slide26.xml" /><Relationship Id="rId31" Type="http://schemas.openxmlformats.org/officeDocument/2006/relationships/slide" Target="slides/slide27.xml" /><Relationship Id="rId32" Type="http://schemas.openxmlformats.org/officeDocument/2006/relationships/slide" Target="slides/slide28.xml" /><Relationship Id="rId33" Type="http://schemas.openxmlformats.org/officeDocument/2006/relationships/slide" Target="slides/slide29.xml" /><Relationship Id="rId34" Type="http://schemas.openxmlformats.org/officeDocument/2006/relationships/tags" Target="tags/tag1.xml" /><Relationship Id="rId35" Type="http://schemas.openxmlformats.org/officeDocument/2006/relationships/presProps" Target="presProps.xml" /><Relationship Id="rId36" Type="http://schemas.openxmlformats.org/officeDocument/2006/relationships/viewProps" Target="viewProps.xml" /><Relationship Id="rId37" Type="http://schemas.openxmlformats.org/officeDocument/2006/relationships/theme" Target="theme/theme1.xml" /><Relationship Id="rId38" Type="http://schemas.openxmlformats.org/officeDocument/2006/relationships/tableStyles" Target="tableStyles.xml" /><Relationship Id="rId4" Type="http://schemas.openxmlformats.org/officeDocument/2006/relationships/handoutMaster" Target="handoutMasters/handoutMaster1.xml" /><Relationship Id="rId5" Type="http://schemas.openxmlformats.org/officeDocument/2006/relationships/slide" Target="slides/slide1.xml" /><Relationship Id="rId6" Type="http://schemas.openxmlformats.org/officeDocument/2006/relationships/slide" Target="slides/slide2.xml" /><Relationship Id="rId7" Type="http://schemas.openxmlformats.org/officeDocument/2006/relationships/slide" Target="slides/slide3.xml" /><Relationship Id="rId8" Type="http://schemas.openxmlformats.org/officeDocument/2006/relationships/slide" Target="slides/slide4.xml" /><Relationship Id="rId9" Type="http://schemas.openxmlformats.org/officeDocument/2006/relationships/slide" Target="slides/slide5.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Pr>
        <a:solidFill>
          <a:schemeClr val="bg1"/>
        </a:solidFill>
        <a:effectLst/>
      </p:bgPr>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cs typeface="+mn-cs"/>
              </a:defRPr>
            </a:lvl1pPr>
          </a:lstStyle>
          <a:p>
            <a:pPr>
              <a:defRPr/>
            </a:pPr>
            <a:fld id="{3F77E22C-120F-49DF-8887-51CF3EE22049}" type="datetimeFigureOut">
              <a:rPr lang="en-US"/>
              <a:pPr>
                <a:defRPr/>
              </a:pPr>
              <a:t>4/13/2023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cs typeface="+mn-cs"/>
              </a:defRPr>
            </a:lvl1pPr>
          </a:lstStyle>
          <a:p>
            <a:pPr>
              <a:defRPr/>
            </a:pPr>
            <a:fld id="{66A1B596-2313-4E14-8370-EC0D21FD8BE2}" type="slidenum">
              <a:rPr lang="en-US"/>
              <a:pPr>
                <a:defRPr/>
              </a:pPr>
              <a:t>‹#›</a:t>
            </a:fld>
            <a:endParaRPr lang="en-US"/>
          </a:p>
        </p:txBody>
      </p:sp>
    </p:spTree>
    <p:extLst>
      <p:ext uri="{BB962C8B-B14F-4D97-AF65-F5344CB8AC3E}">
        <p14:creationId xmlns:p14="http://schemas.microsoft.com/office/powerpoint/2010/main" val="2632142669"/>
      </p:ext>
    </p:extLst>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224DC36-C493-4F76-8271-D0C7B3534885}" type="datetimeFigureOut">
              <a:rPr lang="en-US" smtClean="0"/>
              <a:t>4/13/2023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3305B-A291-4EF0-AE9F-61C8658BE82D}" type="slidenum">
              <a:rPr lang="en-US" smtClean="0"/>
              <a:t>‹#›</a:t>
            </a:fld>
            <a:endParaRPr lang="en-US"/>
          </a:p>
        </p:txBody>
      </p:sp>
    </p:spTree>
    <p:extLst>
      <p:ext uri="{BB962C8B-B14F-4D97-AF65-F5344CB8AC3E}">
        <p14:creationId xmlns:p14="http://schemas.microsoft.com/office/powerpoint/2010/main" val="588982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13.xml.rels>&#65279;<?xml version="1.0" encoding="utf-8" standalone="yes"?><Relationships xmlns="http://schemas.openxmlformats.org/package/2006/relationships"><Relationship Id="rId1" Type="http://schemas.openxmlformats.org/officeDocument/2006/relationships/slide" Target="../slides/slide13.xml" /><Relationship Id="rId2" Type="http://schemas.openxmlformats.org/officeDocument/2006/relationships/notesMaster" Target="../notesMasters/notesMaster1.xml" /></Relationships>
</file>

<file path=ppt/notesSlides/_rels/notesSlide14.xml.rels>&#65279;<?xml version="1.0" encoding="utf-8" standalone="yes"?><Relationships xmlns="http://schemas.openxmlformats.org/package/2006/relationships"><Relationship Id="rId1" Type="http://schemas.openxmlformats.org/officeDocument/2006/relationships/slide" Target="../slides/slide14.xml" /><Relationship Id="rId2" Type="http://schemas.openxmlformats.org/officeDocument/2006/relationships/notesMaster" Target="../notesMasters/notesMaster1.xml" /></Relationships>
</file>

<file path=ppt/notesSlides/_rels/notesSlide15.xml.rels>&#65279;<?xml version="1.0" encoding="utf-8" standalone="yes"?><Relationships xmlns="http://schemas.openxmlformats.org/package/2006/relationships"><Relationship Id="rId1" Type="http://schemas.openxmlformats.org/officeDocument/2006/relationships/slide" Target="../slides/slide15.xml" /><Relationship Id="rId2" Type="http://schemas.openxmlformats.org/officeDocument/2006/relationships/notesMaster" Target="../notesMasters/notesMaster1.xml" /></Relationships>
</file>

<file path=ppt/notesSlides/_rels/notesSlide16.xml.rels>&#65279;<?xml version="1.0" encoding="utf-8" standalone="yes"?><Relationships xmlns="http://schemas.openxmlformats.org/package/2006/relationships"><Relationship Id="rId1" Type="http://schemas.openxmlformats.org/officeDocument/2006/relationships/slide" Target="../slides/slide16.xml" /><Relationship Id="rId2" Type="http://schemas.openxmlformats.org/officeDocument/2006/relationships/notesMaster" Target="../notesMasters/notesMaster1.xml" /></Relationships>
</file>

<file path=ppt/notesSlides/_rels/notesSlide17.xml.rels>&#65279;<?xml version="1.0" encoding="utf-8" standalone="yes"?><Relationships xmlns="http://schemas.openxmlformats.org/package/2006/relationships"><Relationship Id="rId1" Type="http://schemas.openxmlformats.org/officeDocument/2006/relationships/slide" Target="../slides/slide17.xml" /><Relationship Id="rId2" Type="http://schemas.openxmlformats.org/officeDocument/2006/relationships/notesMaster" Target="../notesMasters/notesMaster1.xml" /></Relationships>
</file>

<file path=ppt/notesSlides/_rels/notesSlide18.xml.rels>&#65279;<?xml version="1.0" encoding="utf-8" standalone="yes"?><Relationships xmlns="http://schemas.openxmlformats.org/package/2006/relationships"><Relationship Id="rId1" Type="http://schemas.openxmlformats.org/officeDocument/2006/relationships/slide" Target="../slides/slide18.xml" /><Relationship Id="rId2" Type="http://schemas.openxmlformats.org/officeDocument/2006/relationships/notesMaster" Target="../notesMasters/notesMaster1.xml" /></Relationships>
</file>

<file path=ppt/notesSlides/_rels/notesSlide19.xml.rels>&#65279;<?xml version="1.0" encoding="utf-8" standalone="yes"?><Relationships xmlns="http://schemas.openxmlformats.org/package/2006/relationships"><Relationship Id="rId1" Type="http://schemas.openxmlformats.org/officeDocument/2006/relationships/slide" Target="../slides/slide19.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20.xml.rels>&#65279;<?xml version="1.0" encoding="utf-8" standalone="yes"?><Relationships xmlns="http://schemas.openxmlformats.org/package/2006/relationships"><Relationship Id="rId1" Type="http://schemas.openxmlformats.org/officeDocument/2006/relationships/slide" Target="../slides/slide20.xml" /><Relationship Id="rId2" Type="http://schemas.openxmlformats.org/officeDocument/2006/relationships/notesMaster" Target="../notesMasters/notesMaster1.xml" /></Relationships>
</file>

<file path=ppt/notesSlides/_rels/notesSlide21.xml.rels>&#65279;<?xml version="1.0" encoding="utf-8" standalone="yes"?><Relationships xmlns="http://schemas.openxmlformats.org/package/2006/relationships"><Relationship Id="rId1" Type="http://schemas.openxmlformats.org/officeDocument/2006/relationships/slide" Target="../slides/slide21.xml" /><Relationship Id="rId2" Type="http://schemas.openxmlformats.org/officeDocument/2006/relationships/notesMaster" Target="../notesMasters/notesMaster1.xml" /></Relationships>
</file>

<file path=ppt/notesSlides/_rels/notesSlide22.xml.rels>&#65279;<?xml version="1.0" encoding="utf-8" standalone="yes"?><Relationships xmlns="http://schemas.openxmlformats.org/package/2006/relationships"><Relationship Id="rId1" Type="http://schemas.openxmlformats.org/officeDocument/2006/relationships/slide" Target="../slides/slide22.xml" /><Relationship Id="rId2" Type="http://schemas.openxmlformats.org/officeDocument/2006/relationships/notesMaster" Target="../notesMasters/notesMaster1.xml" /></Relationships>
</file>

<file path=ppt/notesSlides/_rels/notesSlide23.xml.rels>&#65279;<?xml version="1.0" encoding="utf-8" standalone="yes"?><Relationships xmlns="http://schemas.openxmlformats.org/package/2006/relationships"><Relationship Id="rId1" Type="http://schemas.openxmlformats.org/officeDocument/2006/relationships/slide" Target="../slides/slide23.xml" /><Relationship Id="rId2" Type="http://schemas.openxmlformats.org/officeDocument/2006/relationships/notesMaster" Target="../notesMasters/notesMaster1.xml" /></Relationships>
</file>

<file path=ppt/notesSlides/_rels/notesSlide24.xml.rels>&#65279;<?xml version="1.0" encoding="utf-8" standalone="yes"?><Relationships xmlns="http://schemas.openxmlformats.org/package/2006/relationships"><Relationship Id="rId1" Type="http://schemas.openxmlformats.org/officeDocument/2006/relationships/slide" Target="../slides/slide24.xml" /><Relationship Id="rId2" Type="http://schemas.openxmlformats.org/officeDocument/2006/relationships/notesMaster" Target="../notesMasters/notesMaster1.xml" /></Relationships>
</file>

<file path=ppt/notesSlides/_rels/notesSlide25.xml.rels>&#65279;<?xml version="1.0" encoding="utf-8" standalone="yes"?><Relationships xmlns="http://schemas.openxmlformats.org/package/2006/relationships"><Relationship Id="rId1" Type="http://schemas.openxmlformats.org/officeDocument/2006/relationships/slide" Target="../slides/slide25.xml" /><Relationship Id="rId2" Type="http://schemas.openxmlformats.org/officeDocument/2006/relationships/notesMaster" Target="../notesMasters/notesMaster1.xml" /></Relationships>
</file>

<file path=ppt/notesSlides/_rels/notesSlide26.xml.rels>&#65279;<?xml version="1.0" encoding="utf-8" standalone="yes"?><Relationships xmlns="http://schemas.openxmlformats.org/package/2006/relationships"><Relationship Id="rId1" Type="http://schemas.openxmlformats.org/officeDocument/2006/relationships/slide" Target="../slides/slide26.xml" /><Relationship Id="rId2" Type="http://schemas.openxmlformats.org/officeDocument/2006/relationships/notesMaster" Target="../notesMasters/notesMaster1.xml" /></Relationships>
</file>

<file path=ppt/notesSlides/_rels/notesSlide27.xml.rels>&#65279;<?xml version="1.0" encoding="utf-8" standalone="yes"?><Relationships xmlns="http://schemas.openxmlformats.org/package/2006/relationships"><Relationship Id="rId1" Type="http://schemas.openxmlformats.org/officeDocument/2006/relationships/slide" Target="../slides/slide27.xml" /><Relationship Id="rId2" Type="http://schemas.openxmlformats.org/officeDocument/2006/relationships/notesMaster" Target="../notesMasters/notesMaster1.xml" /></Relationships>
</file>

<file path=ppt/notesSlides/_rels/notesSlide28.xml.rels>&#65279;<?xml version="1.0" encoding="utf-8" standalone="yes"?><Relationships xmlns="http://schemas.openxmlformats.org/package/2006/relationships"><Relationship Id="rId1" Type="http://schemas.openxmlformats.org/officeDocument/2006/relationships/slide" Target="../slides/slide28.xml" /><Relationship Id="rId2" Type="http://schemas.openxmlformats.org/officeDocument/2006/relationships/notesMaster" Target="../notesMasters/notesMaster1.xml" /></Relationships>
</file>

<file path=ppt/notesSlides/_rels/notesSlide29.xml.rels>&#65279;<?xml version="1.0" encoding="utf-8" standalone="yes"?><Relationships xmlns="http://schemas.openxmlformats.org/package/2006/relationships"><Relationship Id="rId1" Type="http://schemas.openxmlformats.org/officeDocument/2006/relationships/slide" Target="../slides/slide29.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C3305B-A291-4EF0-AE9F-61C8658BE82D}" type="slidenum">
              <a:rPr lang="en-US" smtClean="0"/>
              <a:t>1</a:t>
            </a:fld>
            <a:endParaRPr lang="en-US"/>
          </a:p>
        </p:txBody>
      </p:sp>
    </p:spTree>
    <p:extLst>
      <p:ext uri="{BB962C8B-B14F-4D97-AF65-F5344CB8AC3E}">
        <p14:creationId xmlns:p14="http://schemas.microsoft.com/office/powerpoint/2010/main" val="1347705015"/>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10</a:t>
            </a:fld>
            <a:endParaRPr lang="en-US"/>
          </a:p>
        </p:txBody>
      </p:sp>
    </p:spTree>
    <p:extLst>
      <p:ext uri="{BB962C8B-B14F-4D97-AF65-F5344CB8AC3E}">
        <p14:creationId xmlns:p14="http://schemas.microsoft.com/office/powerpoint/2010/main" val="4158674262"/>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11</a:t>
            </a:fld>
            <a:endParaRPr lang="en-US"/>
          </a:p>
        </p:txBody>
      </p:sp>
    </p:spTree>
    <p:extLst>
      <p:ext uri="{BB962C8B-B14F-4D97-AF65-F5344CB8AC3E}">
        <p14:creationId xmlns:p14="http://schemas.microsoft.com/office/powerpoint/2010/main" val="817543953"/>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12</a:t>
            </a:fld>
            <a:endParaRPr lang="en-US"/>
          </a:p>
        </p:txBody>
      </p:sp>
    </p:spTree>
    <p:extLst>
      <p:ext uri="{BB962C8B-B14F-4D97-AF65-F5344CB8AC3E}">
        <p14:creationId xmlns:p14="http://schemas.microsoft.com/office/powerpoint/2010/main" val="1711177810"/>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13</a:t>
            </a:fld>
            <a:endParaRPr lang="en-US"/>
          </a:p>
        </p:txBody>
      </p:sp>
    </p:spTree>
    <p:extLst>
      <p:ext uri="{BB962C8B-B14F-4D97-AF65-F5344CB8AC3E}">
        <p14:creationId xmlns:p14="http://schemas.microsoft.com/office/powerpoint/2010/main" val="1323572294"/>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14</a:t>
            </a:fld>
            <a:endParaRPr lang="en-US"/>
          </a:p>
        </p:txBody>
      </p:sp>
    </p:spTree>
    <p:extLst>
      <p:ext uri="{BB962C8B-B14F-4D97-AF65-F5344CB8AC3E}">
        <p14:creationId xmlns:p14="http://schemas.microsoft.com/office/powerpoint/2010/main" val="3057768063"/>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15</a:t>
            </a:fld>
            <a:endParaRPr lang="en-US"/>
          </a:p>
        </p:txBody>
      </p:sp>
    </p:spTree>
    <p:extLst>
      <p:ext uri="{BB962C8B-B14F-4D97-AF65-F5344CB8AC3E}">
        <p14:creationId xmlns:p14="http://schemas.microsoft.com/office/powerpoint/2010/main" val="168969023"/>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16</a:t>
            </a:fld>
            <a:endParaRPr lang="en-US"/>
          </a:p>
        </p:txBody>
      </p:sp>
    </p:spTree>
    <p:extLst>
      <p:ext uri="{BB962C8B-B14F-4D97-AF65-F5344CB8AC3E}">
        <p14:creationId xmlns:p14="http://schemas.microsoft.com/office/powerpoint/2010/main" val="3896587246"/>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17</a:t>
            </a:fld>
            <a:endParaRPr lang="en-US"/>
          </a:p>
        </p:txBody>
      </p:sp>
    </p:spTree>
    <p:extLst>
      <p:ext uri="{BB962C8B-B14F-4D97-AF65-F5344CB8AC3E}">
        <p14:creationId xmlns:p14="http://schemas.microsoft.com/office/powerpoint/2010/main" val="1862535798"/>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18</a:t>
            </a:fld>
            <a:endParaRPr lang="en-US"/>
          </a:p>
        </p:txBody>
      </p:sp>
    </p:spTree>
    <p:extLst>
      <p:ext uri="{BB962C8B-B14F-4D97-AF65-F5344CB8AC3E}">
        <p14:creationId xmlns:p14="http://schemas.microsoft.com/office/powerpoint/2010/main" val="2875731767"/>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19</a:t>
            </a:fld>
            <a:endParaRPr lang="en-US"/>
          </a:p>
        </p:txBody>
      </p:sp>
    </p:spTree>
    <p:extLst>
      <p:ext uri="{BB962C8B-B14F-4D97-AF65-F5344CB8AC3E}">
        <p14:creationId xmlns:p14="http://schemas.microsoft.com/office/powerpoint/2010/main" val="1936746390"/>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C3305B-A291-4EF0-AE9F-61C8658BE82D}" type="slidenum">
              <a:rPr lang="en-US" smtClean="0"/>
              <a:t>2</a:t>
            </a:fld>
            <a:endParaRPr lang="en-US"/>
          </a:p>
        </p:txBody>
      </p:sp>
    </p:spTree>
    <p:extLst>
      <p:ext uri="{BB962C8B-B14F-4D97-AF65-F5344CB8AC3E}">
        <p14:creationId xmlns:p14="http://schemas.microsoft.com/office/powerpoint/2010/main" val="229734335"/>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20</a:t>
            </a:fld>
            <a:endParaRPr lang="en-US"/>
          </a:p>
        </p:txBody>
      </p:sp>
    </p:spTree>
    <p:extLst>
      <p:ext uri="{BB962C8B-B14F-4D97-AF65-F5344CB8AC3E}">
        <p14:creationId xmlns:p14="http://schemas.microsoft.com/office/powerpoint/2010/main" val="1287827701"/>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21</a:t>
            </a:fld>
            <a:endParaRPr lang="en-US"/>
          </a:p>
        </p:txBody>
      </p:sp>
    </p:spTree>
    <p:extLst>
      <p:ext uri="{BB962C8B-B14F-4D97-AF65-F5344CB8AC3E}">
        <p14:creationId xmlns:p14="http://schemas.microsoft.com/office/powerpoint/2010/main" val="651713798"/>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22</a:t>
            </a:fld>
            <a:endParaRPr lang="en-US"/>
          </a:p>
        </p:txBody>
      </p:sp>
    </p:spTree>
    <p:extLst>
      <p:ext uri="{BB962C8B-B14F-4D97-AF65-F5344CB8AC3E}">
        <p14:creationId xmlns:p14="http://schemas.microsoft.com/office/powerpoint/2010/main" val="81466747"/>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23</a:t>
            </a:fld>
            <a:endParaRPr lang="en-US"/>
          </a:p>
        </p:txBody>
      </p:sp>
    </p:spTree>
    <p:extLst>
      <p:ext uri="{BB962C8B-B14F-4D97-AF65-F5344CB8AC3E}">
        <p14:creationId xmlns:p14="http://schemas.microsoft.com/office/powerpoint/2010/main" val="351271582"/>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24</a:t>
            </a:fld>
            <a:endParaRPr lang="en-US"/>
          </a:p>
        </p:txBody>
      </p:sp>
    </p:spTree>
    <p:extLst>
      <p:ext uri="{BB962C8B-B14F-4D97-AF65-F5344CB8AC3E}">
        <p14:creationId xmlns:p14="http://schemas.microsoft.com/office/powerpoint/2010/main" val="3422577538"/>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25</a:t>
            </a:fld>
            <a:endParaRPr lang="en-US"/>
          </a:p>
        </p:txBody>
      </p:sp>
    </p:spTree>
    <p:extLst>
      <p:ext uri="{BB962C8B-B14F-4D97-AF65-F5344CB8AC3E}">
        <p14:creationId xmlns:p14="http://schemas.microsoft.com/office/powerpoint/2010/main" val="2450993995"/>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26</a:t>
            </a:fld>
            <a:endParaRPr lang="en-US"/>
          </a:p>
        </p:txBody>
      </p:sp>
    </p:spTree>
    <p:extLst>
      <p:ext uri="{BB962C8B-B14F-4D97-AF65-F5344CB8AC3E}">
        <p14:creationId xmlns:p14="http://schemas.microsoft.com/office/powerpoint/2010/main" val="2264584914"/>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27</a:t>
            </a:fld>
            <a:endParaRPr lang="en-US"/>
          </a:p>
        </p:txBody>
      </p:sp>
    </p:spTree>
    <p:extLst>
      <p:ext uri="{BB962C8B-B14F-4D97-AF65-F5344CB8AC3E}">
        <p14:creationId xmlns:p14="http://schemas.microsoft.com/office/powerpoint/2010/main" val="2349952784"/>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28</a:t>
            </a:fld>
            <a:endParaRPr lang="en-US"/>
          </a:p>
        </p:txBody>
      </p:sp>
    </p:spTree>
    <p:extLst>
      <p:ext uri="{BB962C8B-B14F-4D97-AF65-F5344CB8AC3E}">
        <p14:creationId xmlns:p14="http://schemas.microsoft.com/office/powerpoint/2010/main" val="2181558814"/>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1C3305B-A291-4EF0-AE9F-61C8658BE82D}" type="slidenum">
              <a:rPr lang="en-US" smtClean="0"/>
              <a:t>29</a:t>
            </a:fld>
            <a:endParaRPr lang="en-US"/>
          </a:p>
        </p:txBody>
      </p:sp>
    </p:spTree>
    <p:extLst>
      <p:ext uri="{BB962C8B-B14F-4D97-AF65-F5344CB8AC3E}">
        <p14:creationId xmlns:p14="http://schemas.microsoft.com/office/powerpoint/2010/main" val="205331878"/>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3</a:t>
            </a:fld>
            <a:endParaRPr lang="en-US"/>
          </a:p>
        </p:txBody>
      </p:sp>
    </p:spTree>
    <p:extLst>
      <p:ext uri="{BB962C8B-B14F-4D97-AF65-F5344CB8AC3E}">
        <p14:creationId xmlns:p14="http://schemas.microsoft.com/office/powerpoint/2010/main" val="1838191043"/>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4</a:t>
            </a:fld>
            <a:endParaRPr lang="en-US"/>
          </a:p>
        </p:txBody>
      </p:sp>
    </p:spTree>
    <p:extLst>
      <p:ext uri="{BB962C8B-B14F-4D97-AF65-F5344CB8AC3E}">
        <p14:creationId xmlns:p14="http://schemas.microsoft.com/office/powerpoint/2010/main" val="219425768"/>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5</a:t>
            </a:fld>
            <a:endParaRPr lang="en-US"/>
          </a:p>
        </p:txBody>
      </p:sp>
    </p:spTree>
    <p:extLst>
      <p:ext uri="{BB962C8B-B14F-4D97-AF65-F5344CB8AC3E}">
        <p14:creationId xmlns:p14="http://schemas.microsoft.com/office/powerpoint/2010/main" val="2738266030"/>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6</a:t>
            </a:fld>
            <a:endParaRPr lang="en-US"/>
          </a:p>
        </p:txBody>
      </p:sp>
    </p:spTree>
    <p:extLst>
      <p:ext uri="{BB962C8B-B14F-4D97-AF65-F5344CB8AC3E}">
        <p14:creationId xmlns:p14="http://schemas.microsoft.com/office/powerpoint/2010/main" val="2475390539"/>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7</a:t>
            </a:fld>
            <a:endParaRPr lang="en-US"/>
          </a:p>
        </p:txBody>
      </p:sp>
    </p:spTree>
    <p:extLst>
      <p:ext uri="{BB962C8B-B14F-4D97-AF65-F5344CB8AC3E}">
        <p14:creationId xmlns:p14="http://schemas.microsoft.com/office/powerpoint/2010/main" val="3654489394"/>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8</a:t>
            </a:fld>
            <a:endParaRPr lang="en-US"/>
          </a:p>
        </p:txBody>
      </p:sp>
    </p:spTree>
    <p:extLst>
      <p:ext uri="{BB962C8B-B14F-4D97-AF65-F5344CB8AC3E}">
        <p14:creationId xmlns:p14="http://schemas.microsoft.com/office/powerpoint/2010/main" val="341272578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1C3305B-A291-4EF0-AE9F-61C8658BE82D}" type="slidenum">
              <a:rPr lang="en-US" smtClean="0"/>
              <a:t>9</a:t>
            </a:fld>
            <a:endParaRPr lang="en-US"/>
          </a:p>
        </p:txBody>
      </p:sp>
    </p:spTree>
    <p:extLst>
      <p:ext uri="{BB962C8B-B14F-4D97-AF65-F5344CB8AC3E}">
        <p14:creationId xmlns:p14="http://schemas.microsoft.com/office/powerpoint/2010/main" val="4240632734"/>
      </p:ext>
    </p:extLst>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preserve="1" userDrawn="1">
  <p:cSld name="Title Slide">
    <p:spTree>
      <p:nvGrpSpPr>
        <p:cNvPr id="1" name=""/>
        <p:cNvGrpSpPr/>
        <p:nvPr/>
      </p:nvGrpSpPr>
      <p:grpSpPr>
        <a:xfrm>
          <a:off x="0" y="0"/>
          <a:ext cx="0" cy="0"/>
        </a:xfrm>
      </p:grpSpPr>
      <p:sp>
        <p:nvSpPr>
          <p:cNvPr id="5" name="Line 4"/>
          <p:cNvSpPr>
            <a:spLocks noChangeShapeType="1"/>
          </p:cNvSpPr>
          <p:nvPr userDrawn="1"/>
        </p:nvSpPr>
        <p:spPr bwMode="auto">
          <a:xfrm>
            <a:off x="152400" y="6553200"/>
            <a:ext cx="8839200" cy="0"/>
          </a:xfrm>
          <a:prstGeom prst="line">
            <a:avLst/>
          </a:prstGeom>
          <a:noFill/>
          <a:ln w="9525">
            <a:solidFill>
              <a:schemeClr val="bg2"/>
            </a:solidFill>
            <a:round/>
          </a:ln>
          <a:extLst>
            <a:ext uri="{909E8E84-426E-40DD-AFC4-6F175D3DCCD1}">
              <a14:hiddenFill xmlns:a14="http://schemas.microsoft.com/office/drawing/2010/main">
                <a:noFill/>
              </a14:hiddenFill>
            </a:ext>
          </a:extLst>
        </p:spPr>
        <p:txBody>
          <a:bodyPr/>
          <a:lstStyle/>
          <a:p>
            <a:endParaRPr lang="en-US">
              <a:highlight>
                <a:srgbClr val="96C610"/>
              </a:highlight>
            </a:endParaRPr>
          </a:p>
        </p:txBody>
      </p:sp>
      <p:sp>
        <p:nvSpPr>
          <p:cNvPr id="6" name="Line 7"/>
          <p:cNvSpPr>
            <a:spLocks noChangeShapeType="1"/>
          </p:cNvSpPr>
          <p:nvPr userDrawn="1"/>
        </p:nvSpPr>
        <p:spPr bwMode="auto">
          <a:xfrm>
            <a:off x="685800" y="3810000"/>
            <a:ext cx="7772400" cy="0"/>
          </a:xfrm>
          <a:prstGeom prst="line">
            <a:avLst/>
          </a:prstGeom>
          <a:noFill/>
          <a:ln w="15875">
            <a:solidFill>
              <a:srgbClr val="96C610"/>
            </a:solidFill>
            <a:round/>
          </a:ln>
          <a:extLst>
            <a:ext uri="{909E8E84-426E-40DD-AFC4-6F175D3DCCD1}">
              <a14:hiddenFill xmlns:a14="http://schemas.microsoft.com/office/drawing/2010/main">
                <a:noFill/>
              </a14:hiddenFill>
            </a:ext>
          </a:extLst>
        </p:spPr>
        <p:txBody>
          <a:bodyPr wrap="none" anchor="ctr"/>
          <a:lstStyle/>
          <a:p>
            <a:endParaRPr lang="en-US"/>
          </a:p>
        </p:txBody>
      </p:sp>
      <p:sp>
        <p:nvSpPr>
          <p:cNvPr id="12" name="Rectangle 2"/>
          <p:cNvSpPr>
            <a:spLocks noGrp="1" noChangeArrowheads="1"/>
          </p:cNvSpPr>
          <p:nvPr>
            <p:ph type="ctrTitle"/>
          </p:nvPr>
        </p:nvSpPr>
        <p:spPr>
          <a:xfrm>
            <a:off x="685800" y="2130425"/>
            <a:ext cx="7772400" cy="1470025"/>
          </a:xfrm>
        </p:spPr>
        <p:txBody>
          <a:bodyPr/>
          <a:lstStyle>
            <a:lvl1pPr algn="l">
              <a:defRPr sz="4800"/>
            </a:lvl1pPr>
          </a:lstStyle>
          <a:p>
            <a:r>
              <a:rPr lang="en-US"/>
              <a:t>Click to edit Master title style</a:t>
            </a:r>
            <a:endParaRPr lang="en-US"/>
          </a:p>
        </p:txBody>
      </p:sp>
      <p:sp>
        <p:nvSpPr>
          <p:cNvPr id="13" name="Rectangle 3"/>
          <p:cNvSpPr>
            <a:spLocks noGrp="1" noChangeArrowheads="1"/>
          </p:cNvSpPr>
          <p:nvPr>
            <p:ph type="subTitle" idx="1"/>
          </p:nvPr>
        </p:nvSpPr>
        <p:spPr>
          <a:xfrm>
            <a:off x="2362200" y="4191000"/>
            <a:ext cx="3652838" cy="1143000"/>
          </a:xfrm>
        </p:spPr>
        <p:txBody>
          <a:bodyPr/>
          <a:lstStyle>
            <a:lvl1pPr marL="0" indent="0">
              <a:buFontTx/>
              <a:buNone/>
              <a:defRPr sz="3000"/>
            </a:lvl1pPr>
          </a:lstStyle>
          <a:p>
            <a:r>
              <a:rPr lang="en-US"/>
              <a:t>Click to edit Master subtitle style</a:t>
            </a:r>
          </a:p>
        </p:txBody>
      </p:sp>
    </p:spTree>
    <p:extLst>
      <p:ext uri="{BB962C8B-B14F-4D97-AF65-F5344CB8AC3E}">
        <p14:creationId xmlns:p14="http://schemas.microsoft.com/office/powerpoint/2010/main" val="49173613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90455D9E-EACE-4169-B93B-9596FF257339}" type="slidenum">
              <a:rPr lang="en-US"/>
              <a:pPr>
                <a:defRPr/>
              </a:pPr>
              <a:t>‹#›</a:t>
            </a:fld>
            <a:endParaRPr lang="en-US"/>
          </a:p>
        </p:txBody>
      </p:sp>
    </p:spTree>
    <p:extLst>
      <p:ext uri="{BB962C8B-B14F-4D97-AF65-F5344CB8AC3E}">
        <p14:creationId xmlns:p14="http://schemas.microsoft.com/office/powerpoint/2010/main" val="2225870800"/>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7368DD30-7711-4A20-9BB7-7968F07B4F10}" type="slidenum">
              <a:rPr lang="en-US"/>
              <a:pPr>
                <a:defRPr/>
              </a:pPr>
              <a:t>‹#›</a:t>
            </a:fld>
            <a:endParaRPr lang="en-US"/>
          </a:p>
        </p:txBody>
      </p:sp>
    </p:spTree>
    <p:extLst>
      <p:ext uri="{BB962C8B-B14F-4D97-AF65-F5344CB8AC3E}">
        <p14:creationId xmlns:p14="http://schemas.microsoft.com/office/powerpoint/2010/main" val="467893263"/>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80554181"/>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vl1pPr>
          </a:lstStyle>
          <a:p>
            <a:pPr>
              <a:defRPr/>
            </a:pPr>
            <a:fld id="{2852E83A-1C71-4721-B204-85096C4F184F}" type="slidenum">
              <a:rPr lang="en-US"/>
              <a:pPr>
                <a:defRPr/>
              </a:pPr>
              <a:t>‹#›</a:t>
            </a:fld>
            <a:endParaRPr lang="en-US"/>
          </a:p>
        </p:txBody>
      </p:sp>
    </p:spTree>
    <p:extLst>
      <p:ext uri="{BB962C8B-B14F-4D97-AF65-F5344CB8AC3E}">
        <p14:creationId xmlns:p14="http://schemas.microsoft.com/office/powerpoint/2010/main" val="1575345972"/>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5EFDB58A-AA44-4038-BBA4-CDF693E6F343}" type="slidenum">
              <a:rPr lang="en-US"/>
              <a:pPr>
                <a:defRPr/>
              </a:pPr>
              <a:t>‹#›</a:t>
            </a:fld>
            <a:endParaRPr lang="en-US"/>
          </a:p>
        </p:txBody>
      </p:sp>
    </p:spTree>
    <p:extLst>
      <p:ext uri="{BB962C8B-B14F-4D97-AF65-F5344CB8AC3E}">
        <p14:creationId xmlns:p14="http://schemas.microsoft.com/office/powerpoint/2010/main" val="3470047029"/>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woTxTwoObj" preserve="1">
  <p:cSld name="Comparison">
    <p:spTree>
      <p:nvGrpSpPr>
        <p:cNvPr id="1" name=""/>
        <p:cNvGrpSpPr/>
        <p:nvPr/>
      </p:nvGrpSpPr>
      <p:grpSpPr>
        <a:xfrm>
          <a:off x="0" y="0"/>
          <a: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vl1pPr>
          </a:lstStyle>
          <a:p>
            <a:pPr>
              <a:defRPr/>
            </a:pPr>
            <a:fld id="{5877BC47-81F5-4F4C-BD11-D59EF6CDA384}" type="slidenum">
              <a:rPr lang="en-US"/>
              <a:pPr>
                <a:defRPr/>
              </a:pPr>
              <a:t>‹#›</a:t>
            </a:fld>
            <a:endParaRPr lang="en-US"/>
          </a:p>
        </p:txBody>
      </p:sp>
    </p:spTree>
    <p:extLst>
      <p:ext uri="{BB962C8B-B14F-4D97-AF65-F5344CB8AC3E}">
        <p14:creationId xmlns:p14="http://schemas.microsoft.com/office/powerpoint/2010/main" val="3896312799"/>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915244744"/>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vl1pPr>
          </a:lstStyle>
          <a:p>
            <a:pPr>
              <a:defRPr/>
            </a:pPr>
            <a:fld id="{332691C9-BF68-4410-A1DF-53630D491FA7}" type="slidenum">
              <a:rPr lang="en-US"/>
              <a:pPr>
                <a:defRPr/>
              </a:pPr>
              <a:t>‹#›</a:t>
            </a:fld>
            <a:endParaRPr lang="en-US"/>
          </a:p>
        </p:txBody>
      </p:sp>
    </p:spTree>
    <p:extLst>
      <p:ext uri="{BB962C8B-B14F-4D97-AF65-F5344CB8AC3E}">
        <p14:creationId xmlns:p14="http://schemas.microsoft.com/office/powerpoint/2010/main" val="2157452617"/>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2907CA17-93BD-41B8-8A9F-32FCD7E97C94}" type="slidenum">
              <a:rPr lang="en-US"/>
              <a:pPr>
                <a:defRPr/>
              </a:pPr>
              <a:t>‹#›</a:t>
            </a:fld>
            <a:endParaRPr lang="en-US"/>
          </a:p>
        </p:txBody>
      </p:sp>
    </p:spTree>
    <p:extLst>
      <p:ext uri="{BB962C8B-B14F-4D97-AF65-F5344CB8AC3E}">
        <p14:creationId xmlns:p14="http://schemas.microsoft.com/office/powerpoint/2010/main" val="1885954937"/>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showMasterSp="0"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vl1pPr>
          </a:lstStyle>
          <a:p>
            <a:pPr>
              <a:defRPr/>
            </a:pPr>
            <a:fld id="{3B8E485A-05AC-48A4-BE16-878BE79B8B1B}" type="slidenum">
              <a:rPr lang="en-US"/>
              <a:pPr>
                <a:defRPr/>
              </a:pPr>
              <a:t>‹#›</a:t>
            </a:fld>
            <a:endParaRPr lang="en-US"/>
          </a:p>
        </p:txBody>
      </p:sp>
    </p:spTree>
    <p:extLst>
      <p:ext uri="{BB962C8B-B14F-4D97-AF65-F5344CB8AC3E}">
        <p14:creationId xmlns:p14="http://schemas.microsoft.com/office/powerpoint/2010/main" val="3766471289"/>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jpeg" /><Relationship Id="rId13"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Pr>
        <a:solidFill>
          <a:schemeClr val="bg1"/>
        </a:solidFill>
        <a:effectLst/>
      </p:bgPr>
    </p:bg>
    <p:spTree>
      <p:nvGrpSpPr>
        <p:cNvPr id="1" name=""/>
        <p:cNvGrpSpPr/>
        <p:nvPr/>
      </p:nvGrpSpPr>
      <p:grpSpPr>
        <a:xfrm>
          <a:off x="0" y="0"/>
          <a:ext cx="0" cy="0"/>
        </a:xfrm>
      </p:grpSpPr>
      <p:pic>
        <p:nvPicPr>
          <p:cNvPr id="3" name="Picture 2">
            <a:extLst>
              <a:ext uri="{FF2B5EF4-FFF2-40B4-BE49-F238E27FC236}">
                <a16:creationId xmlns:a16="http://schemas.microsoft.com/office/drawing/2014/main" id="{82A47F5E-6BA5-4E69-9AD0-A3C611094076}"/>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6852134" y="5638800"/>
            <a:ext cx="2291866" cy="1001476"/>
          </a:xfrm>
          <a:prstGeom prst="rect">
            <a:avLst/>
          </a:prstGeom>
        </p:spPr>
      </p:pic>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CE11CA6-D5FA-44BE-8CB3-B47D8C4F22CA}" type="slidenum">
              <a:rPr lang="en-US"/>
              <a:pPr>
                <a:defRPr/>
              </a:pPr>
              <a:t>‹#›</a:t>
            </a:fld>
            <a:endParaRPr lang="en-US"/>
          </a:p>
        </p:txBody>
      </p:sp>
      <p:sp>
        <p:nvSpPr>
          <p:cNvPr id="1032" name="Line 4"/>
          <p:cNvSpPr>
            <a:spLocks noChangeShapeType="1"/>
          </p:cNvSpPr>
          <p:nvPr/>
        </p:nvSpPr>
        <p:spPr bwMode="auto">
          <a:xfrm>
            <a:off x="152400" y="6553200"/>
            <a:ext cx="8839200" cy="0"/>
          </a:xfrm>
          <a:prstGeom prst="line">
            <a:avLst/>
          </a:prstGeom>
          <a:noFill/>
          <a:ln w="9525">
            <a:solidFill>
              <a:schemeClr val="bg2"/>
            </a:solidFill>
            <a:round/>
          </a:ln>
          <a:extLst>
            <a:ext uri="{909E8E84-426E-40DD-AFC4-6F175D3DCCD1}">
              <a14:hiddenFill xmlns:a14="http://schemas.microsoft.com/office/drawing/2010/main">
                <a:noFill/>
              </a14:hiddenFill>
            </a:ext>
          </a:extLst>
        </p:spPr>
        <p:txBody>
          <a:bodyPr/>
          <a:lstStyle/>
          <a:p>
            <a:endParaRPr lang="en-US"/>
          </a:p>
        </p:txBody>
      </p:sp>
      <p:sp>
        <p:nvSpPr>
          <p:cNvPr id="26" name="Text Box 11">
            <a:extLst>
              <a:ext uri="{FF2B5EF4-FFF2-40B4-BE49-F238E27FC236}">
                <a16:creationId xmlns:a16="http://schemas.microsoft.com/office/drawing/2014/main" id="{34552F5A-FBEA-4D65-93AB-FCE76C9CE80A}"/>
              </a:ext>
            </a:extLst>
          </p:cNvPr>
          <p:cNvSpPr txBox="1">
            <a:spLocks noChangeArrowheads="1"/>
          </p:cNvSpPr>
          <p:nvPr userDrawn="1"/>
        </p:nvSpPr>
        <p:spPr bwMode="auto">
          <a:xfrm>
            <a:off x="76200" y="6324600"/>
            <a:ext cx="1899879"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a:defRPr>
            </a:lvl1pPr>
            <a:lvl2pPr marL="742950" indent="-285750" eaLnBrk="0" hangingPunct="0">
              <a:defRPr>
                <a:solidFill>
                  <a:schemeClr val="tx1"/>
                </a:solidFill>
                <a:latin typeface="Arial"/>
              </a:defRPr>
            </a:lvl2pPr>
            <a:lvl3pPr marL="1143000" indent="-228600" eaLnBrk="0" hangingPunct="0">
              <a:defRPr>
                <a:solidFill>
                  <a:schemeClr val="tx1"/>
                </a:solidFill>
                <a:latin typeface="Arial"/>
              </a:defRPr>
            </a:lvl3pPr>
            <a:lvl4pPr marL="1600200" indent="-228600" eaLnBrk="0" hangingPunct="0">
              <a:defRPr>
                <a:solidFill>
                  <a:schemeClr val="tx1"/>
                </a:solidFill>
                <a:latin typeface="Arial"/>
              </a:defRPr>
            </a:lvl4pPr>
            <a:lvl5pPr marL="2057400" indent="-228600" eaLnBrk="0" hangingPunct="0">
              <a:defRPr>
                <a:solidFill>
                  <a:schemeClr val="tx1"/>
                </a:solidFill>
                <a:latin typeface="Arial"/>
              </a:defRPr>
            </a:lvl5pPr>
            <a:lvl6pPr marL="2514600" indent="-228600" eaLnBrk="0" fontAlgn="base" hangingPunct="0">
              <a:spcBef>
                <a:spcPct val="0"/>
              </a:spcBef>
              <a:spcAft>
                <a:spcPct val="0"/>
              </a:spcAft>
              <a:defRPr>
                <a:solidFill>
                  <a:schemeClr val="tx1"/>
                </a:solidFill>
                <a:latin typeface="Arial"/>
              </a:defRPr>
            </a:lvl6pPr>
            <a:lvl7pPr marL="2971800" indent="-228600" eaLnBrk="0" fontAlgn="base" hangingPunct="0">
              <a:spcBef>
                <a:spcPct val="0"/>
              </a:spcBef>
              <a:spcAft>
                <a:spcPct val="0"/>
              </a:spcAft>
              <a:defRPr>
                <a:solidFill>
                  <a:schemeClr val="tx1"/>
                </a:solidFill>
                <a:latin typeface="Arial"/>
              </a:defRPr>
            </a:lvl7pPr>
            <a:lvl8pPr marL="3429000" indent="-228600" eaLnBrk="0" fontAlgn="base" hangingPunct="0">
              <a:spcBef>
                <a:spcPct val="0"/>
              </a:spcBef>
              <a:spcAft>
                <a:spcPct val="0"/>
              </a:spcAft>
              <a:defRPr>
                <a:solidFill>
                  <a:schemeClr val="tx1"/>
                </a:solidFill>
                <a:latin typeface="Arial"/>
              </a:defRPr>
            </a:lvl8pPr>
            <a:lvl9pPr marL="3886200" indent="-228600" eaLnBrk="0" fontAlgn="base" hangingPunct="0">
              <a:spcBef>
                <a:spcPct val="0"/>
              </a:spcBef>
              <a:spcAft>
                <a:spcPct val="0"/>
              </a:spcAft>
              <a:defRPr>
                <a:solidFill>
                  <a:schemeClr val="tx1"/>
                </a:solidFill>
                <a:latin typeface="Arial"/>
              </a:defRPr>
            </a:lvl9pPr>
          </a:lstStyle>
          <a:p>
            <a:pPr eaLnBrk="1" hangingPunct="1">
              <a:defRPr/>
            </a:pPr>
            <a:r>
              <a:rPr lang="en-US" altLang="en-US" sz="1000" b="1">
                <a:solidFill>
                  <a:schemeClr val="bg2"/>
                </a:solidFill>
                <a:latin typeface="+mn-lt"/>
              </a:rPr>
              <a:t>© </a:t>
            </a:r>
            <a:r>
              <a:rPr lang="en-US" altLang="en-US" sz="1000">
                <a:solidFill>
                  <a:schemeClr val="bg2"/>
                </a:solidFill>
                <a:latin typeface="+mn-lt"/>
              </a:rPr>
              <a:t>Copyright 2022 Saul Ewing LLP</a:t>
            </a:r>
          </a:p>
        </p:txBody>
      </p:sp>
    </p:spTree>
  </p:cSld>
  <p:clrMap bg1="lt1" tx1="dk1" bg2="lt2" tx2="dk2" accent1="accent1" accent2="accent2" accent3="accent3" accent4="accent4" accent5="accent5" accent6="accent6" hlink="hlink" folHlink="folHlink"/>
  <p:sldLayoutIdLst>
    <p:sldLayoutId id="2147483743"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ransition/>
  <p:timing/>
  <p:txStyles>
    <p:titleStyle>
      <a:lvl1pPr algn="ctr" rtl="0" eaLnBrk="1" fontAlgn="base" hangingPunct="1">
        <a:spcBef>
          <a:spcPct val="0"/>
        </a:spcBef>
        <a:spcAft>
          <a:spcPct val="0"/>
        </a:spcAft>
        <a:defRPr sz="4400">
          <a:solidFill>
            <a:schemeClr val="tx2"/>
          </a:solidFill>
          <a:latin typeface="Calibri" panose="020f0502020204030204" pitchFamily="34" charset="0"/>
          <a:ea typeface="+mj-ea"/>
          <a:cs typeface="Calibri" panose="020f0502020204030204" pitchFamily="34" charset="0"/>
        </a:defRPr>
      </a:lvl1pPr>
      <a:lvl2pPr algn="ctr" rtl="0" eaLnBrk="1" fontAlgn="base" hangingPunct="1">
        <a:spcBef>
          <a:spcPct val="0"/>
        </a:spcBef>
        <a:spcAft>
          <a:spcPct val="0"/>
        </a:spcAft>
        <a:defRPr sz="4400">
          <a:solidFill>
            <a:schemeClr val="tx2"/>
          </a:solidFill>
          <a:latin typeface="Georgia" pitchFamily="18" charset="0"/>
        </a:defRPr>
      </a:lvl2pPr>
      <a:lvl3pPr algn="ctr" rtl="0" eaLnBrk="1" fontAlgn="base" hangingPunct="1">
        <a:spcBef>
          <a:spcPct val="0"/>
        </a:spcBef>
        <a:spcAft>
          <a:spcPct val="0"/>
        </a:spcAft>
        <a:defRPr sz="4400">
          <a:solidFill>
            <a:schemeClr val="tx2"/>
          </a:solidFill>
          <a:latin typeface="Georgia" pitchFamily="18" charset="0"/>
        </a:defRPr>
      </a:lvl3pPr>
      <a:lvl4pPr algn="ctr" rtl="0" eaLnBrk="1" fontAlgn="base" hangingPunct="1">
        <a:spcBef>
          <a:spcPct val="0"/>
        </a:spcBef>
        <a:spcAft>
          <a:spcPct val="0"/>
        </a:spcAft>
        <a:defRPr sz="4400">
          <a:solidFill>
            <a:schemeClr val="tx2"/>
          </a:solidFill>
          <a:latin typeface="Georgia" pitchFamily="18" charset="0"/>
        </a:defRPr>
      </a:lvl4pPr>
      <a:lvl5pPr algn="ctr" rtl="0" eaLnBrk="1" fontAlgn="base" hangingPunct="1">
        <a:spcBef>
          <a:spcPct val="0"/>
        </a:spcBef>
        <a:spcAft>
          <a:spcPct val="0"/>
        </a:spcAft>
        <a:defRPr sz="4400">
          <a:solidFill>
            <a:schemeClr val="tx2"/>
          </a:solidFill>
          <a:latin typeface="Georgia" pitchFamily="18" charset="0"/>
        </a:defRPr>
      </a:lvl5pPr>
      <a:lvl6pPr marL="457200" algn="ctr" rtl="0" eaLnBrk="1" fontAlgn="base" hangingPunct="1">
        <a:spcBef>
          <a:spcPct val="0"/>
        </a:spcBef>
        <a:spcAft>
          <a:spcPct val="0"/>
        </a:spcAft>
        <a:defRPr sz="4400">
          <a:solidFill>
            <a:schemeClr val="tx2"/>
          </a:solidFill>
          <a:latin typeface="Arial"/>
        </a:defRPr>
      </a:lvl6pPr>
      <a:lvl7pPr marL="914400" algn="ctr" rtl="0" eaLnBrk="1" fontAlgn="base" hangingPunct="1">
        <a:spcBef>
          <a:spcPct val="0"/>
        </a:spcBef>
        <a:spcAft>
          <a:spcPct val="0"/>
        </a:spcAft>
        <a:defRPr sz="4400">
          <a:solidFill>
            <a:schemeClr val="tx2"/>
          </a:solidFill>
          <a:latin typeface="Arial"/>
        </a:defRPr>
      </a:lvl7pPr>
      <a:lvl8pPr marL="1371600" algn="ctr" rtl="0" eaLnBrk="1" fontAlgn="base" hangingPunct="1">
        <a:spcBef>
          <a:spcPct val="0"/>
        </a:spcBef>
        <a:spcAft>
          <a:spcPct val="0"/>
        </a:spcAft>
        <a:defRPr sz="4400">
          <a:solidFill>
            <a:schemeClr val="tx2"/>
          </a:solidFill>
          <a:latin typeface="Arial"/>
        </a:defRPr>
      </a:lvl8pPr>
      <a:lvl9pPr marL="1828800" algn="ctr" rtl="0" eaLnBrk="1" fontAlgn="base" hangingPunct="1">
        <a:spcBef>
          <a:spcPct val="0"/>
        </a:spcBef>
        <a:spcAft>
          <a:spcPct val="0"/>
        </a:spcAft>
        <a:defRPr sz="4400">
          <a:solidFill>
            <a:schemeClr val="tx2"/>
          </a:solidFill>
          <a:latin typeface="Arial"/>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Font typeface="Wingdings" pitchFamily="2" charset="2"/>
        <a:buChar char="§"/>
        <a:defRPr sz="2000">
          <a:solidFill>
            <a:schemeClr val="tx1"/>
          </a:solidFill>
          <a:latin typeface="+mn-lt"/>
        </a:defRPr>
      </a:lvl4pPr>
      <a:lvl5pPr marL="2057400" indent="-228600" algn="l" rtl="0" eaLnBrk="1" fontAlgn="base" hangingPunct="1">
        <a:spcBef>
          <a:spcPct val="20000"/>
        </a:spcBef>
        <a:spcAft>
          <a:spcPct val="0"/>
        </a:spcAft>
        <a:buSzPct val="55000"/>
        <a:buFont typeface="Webdings" pitchFamily="18" charset="2"/>
        <a:buChar char="4"/>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image" Target="../media/image2.jpeg"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0.xml" /><Relationship Id="rId3" Type="http://schemas.openxmlformats.org/officeDocument/2006/relationships/image" Target="../media/image8.png"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1.xml" /><Relationship Id="rId3" Type="http://schemas.openxmlformats.org/officeDocument/2006/relationships/image" Target="../media/image9.jpeg"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2.xml" /></Relationships>
</file>

<file path=ppt/slides/_rels/slide1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3.xml" /></Relationships>
</file>

<file path=ppt/slides/_rels/slide1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4.xml" /><Relationship Id="rId3" Type="http://schemas.openxmlformats.org/officeDocument/2006/relationships/image" Target="../media/image10.jpeg" /><Relationship Id="rId4" Type="http://schemas.openxmlformats.org/officeDocument/2006/relationships/image" Target="../media/image11.jpeg" /></Relationships>
</file>

<file path=ppt/slides/_rels/slide1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5.xml" /></Relationships>
</file>

<file path=ppt/slides/_rels/slide1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6.xml" /><Relationship Id="rId3" Type="http://schemas.openxmlformats.org/officeDocument/2006/relationships/image" Target="../media/image12.jpeg" /></Relationships>
</file>

<file path=ppt/slides/_rels/slide17.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7.xml" /></Relationships>
</file>

<file path=ppt/slides/_rels/slide1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8.xml" /></Relationships>
</file>

<file path=ppt/slides/_rels/slide19.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19.xml"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5.xml" /><Relationship Id="rId2" Type="http://schemas.openxmlformats.org/officeDocument/2006/relationships/notesSlide" Target="../notesSlides/notesSlide2.xml" /><Relationship Id="rId3" Type="http://schemas.openxmlformats.org/officeDocument/2006/relationships/image" Target="../media/image3.jpeg" /><Relationship Id="rId4" Type="http://schemas.openxmlformats.org/officeDocument/2006/relationships/image" Target="../media/image4.jpeg" /></Relationships>
</file>

<file path=ppt/slides/_rels/slide20.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0.xml" /><Relationship Id="rId3" Type="http://schemas.openxmlformats.org/officeDocument/2006/relationships/image" Target="../media/image13.jpeg" /></Relationships>
</file>

<file path=ppt/slides/_rels/slide21.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1.xml" /></Relationships>
</file>

<file path=ppt/slides/_rels/slide2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2.xml" /></Relationships>
</file>

<file path=ppt/slides/_rels/slide23.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3.xml" /></Relationships>
</file>

<file path=ppt/slides/_rels/slide24.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4.xml" /></Relationships>
</file>

<file path=ppt/slides/_rels/slide25.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5.xml" /></Relationships>
</file>

<file path=ppt/slides/_rels/slide2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6.xml" /></Relationships>
</file>

<file path=ppt/slides/_rels/slide2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7.xml" /></Relationships>
</file>

<file path=ppt/slides/_rels/slide28.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28.xml" /></Relationships>
</file>

<file path=ppt/slides/_rels/slide2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29.xml" /><Relationship Id="rId3" Type="http://schemas.openxmlformats.org/officeDocument/2006/relationships/image" Target="../media/image2.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3.xml" /><Relationship Id="rId3" Type="http://schemas.openxmlformats.org/officeDocument/2006/relationships/image" Target="../media/image5.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4.xml"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notesSlide" Target="../notesSlides/notesSlide6.xml" /><Relationship Id="rId3" Type="http://schemas.openxmlformats.org/officeDocument/2006/relationships/image" Target="../media/image6.jpeg" /><Relationship Id="rId4"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8.xml"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2.xml" /><Relationship Id="rId2" Type="http://schemas.openxmlformats.org/officeDocument/2006/relationships/notesSlide" Target="../notesSlides/notesSlide9.xml" /></Relationships>
</file>

<file path=ppt/slides/slide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3074" name="Title 1"/>
          <p:cNvSpPr>
            <a:spLocks noGrp="1"/>
          </p:cNvSpPr>
          <p:nvPr>
            <p:ph type="ctrTitle"/>
          </p:nvPr>
        </p:nvSpPr>
        <p:spPr/>
        <p:txBody>
          <a:bodyPr/>
          <a:lstStyle/>
          <a:p>
            <a:pPr eaLnBrk="1" hangingPunct="1"/>
            <a:r>
              <a:rPr lang="en-US" altLang="en-US">
                <a:latin typeface="Georgia" pitchFamily="18" charset="0"/>
              </a:rPr>
              <a:t>We Told You So (?)</a:t>
            </a:r>
            <a:br>
              <a:rPr lang="en-US" altLang="en-US">
                <a:latin typeface="Georgia" pitchFamily="18" charset="0"/>
              </a:rPr>
            </a:br>
            <a:r>
              <a:rPr lang="en-US" altLang="en-US" sz="2800">
                <a:latin typeface="Georgia" pitchFamily="18" charset="0"/>
              </a:rPr>
              <a:t>Concepts &amp; Legal Benchmarks Managers are Presumed to Know</a:t>
            </a:r>
            <a:endParaRPr lang="en-US" altLang="en-US">
              <a:latin typeface="Georgia" pitchFamily="18" charset="0"/>
            </a:endParaRPr>
          </a:p>
        </p:txBody>
      </p:sp>
      <p:pic>
        <p:nvPicPr>
          <p:cNvPr id="3" name="Picture 2">
            <a:extLst>
              <a:ext uri="{FF2B5EF4-FFF2-40B4-BE49-F238E27FC236}">
                <a16:creationId xmlns:a16="http://schemas.microsoft.com/office/drawing/2014/main" id="{C3D6102A-ABA1-4275-8352-4BB141B48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5410200"/>
            <a:ext cx="2438400" cy="1066800"/>
          </a:xfrm>
          <a:prstGeom prst="rect">
            <a:avLst/>
          </a:prstGeom>
        </p:spPr>
      </p:pic>
      <p:sp>
        <p:nvSpPr>
          <p:cNvPr id="2" name="Subtitle 1">
            <a:extLst>
              <a:ext uri="{FF2B5EF4-FFF2-40B4-BE49-F238E27FC236}">
                <a16:creationId xmlns:a16="http://schemas.microsoft.com/office/drawing/2014/main" id="{AECC453B-A34F-4465-9BEA-968894D1359C}"/>
              </a:ext>
            </a:extLst>
          </p:cNvPr>
          <p:cNvSpPr>
            <a:spLocks noGrp="1"/>
          </p:cNvSpPr>
          <p:nvPr>
            <p:ph type="subTitle" idx="1"/>
          </p:nvPr>
        </p:nvSpPr>
        <p:spPr>
          <a:xfrm>
            <a:off x="838200" y="4191000"/>
            <a:ext cx="7315200" cy="1143000"/>
          </a:xfrm>
        </p:spPr>
        <p:txBody>
          <a:bodyPr/>
          <a:lstStyle/>
          <a:p>
            <a:r>
              <a:rPr lang="en-US">
                <a:latin typeface="Times New Roman" panose="02020603050405020304" pitchFamily="18" charset="0"/>
                <a:cs typeface="Times New Roman" panose="02020603050405020304" pitchFamily="18" charset="0"/>
              </a:rPr>
              <a:t>James Stevens and Elizabeth Thompson</a:t>
            </a:r>
          </a:p>
          <a:p>
            <a:r>
              <a:rPr lang="en-US">
                <a:latin typeface="Times New Roman" panose="02020603050405020304" pitchFamily="18" charset="0"/>
                <a:cs typeface="Times New Roman" panose="02020603050405020304" pitchFamily="18" charset="0"/>
              </a:rPr>
              <a:t>Saul Ewing LLP</a:t>
            </a:r>
          </a:p>
        </p:txBody>
      </p:sp>
    </p:spTree>
  </p:cSld>
  <p:clrMapOvr>
    <a:masterClrMapping/>
  </p:clrMapOvr>
  <p:transition/>
  <p:timing/>
</p:sld>
</file>

<file path=ppt/slides/slide1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A8ADED0A-1AFA-44B1-8E57-95DF4E25FE3F}"/>
              </a:ext>
            </a:extLst>
          </p:cNvPr>
          <p:cNvSpPr>
            <a:spLocks noGrp="1"/>
          </p:cNvSpPr>
          <p:nvPr>
            <p:ph type="title"/>
          </p:nvPr>
        </p:nvSpPr>
        <p:spPr/>
        <p:txBody>
          <a:bodyPr/>
          <a:lstStyle/>
          <a:p>
            <a:r>
              <a:rPr lang="en-US">
                <a:latin typeface="Georgia" pitchFamily="18" charset="0"/>
              </a:rPr>
              <a:t>Board Meetings</a:t>
            </a:r>
            <a:endParaRPr lang="es-ES_tradnl">
              <a:latin typeface="Georgia" pitchFamily="18" charset="0"/>
            </a:endParaRPr>
          </a:p>
        </p:txBody>
      </p:sp>
      <p:sp>
        <p:nvSpPr>
          <p:cNvPr id="5" name="Content Placeholder 4">
            <a:extLst>
              <a:ext uri="{FF2B5EF4-FFF2-40B4-BE49-F238E27FC236}">
                <a16:creationId xmlns:a16="http://schemas.microsoft.com/office/drawing/2014/main" id="{79E9F76E-A68D-427B-AAEA-56DDECBB09D6}"/>
              </a:ext>
            </a:extLst>
          </p:cNvPr>
          <p:cNvSpPr>
            <a:spLocks noGrp="1"/>
          </p:cNvSpPr>
          <p:nvPr>
            <p:ph sz="half" idx="1"/>
          </p:nvPr>
        </p:nvSpPr>
        <p:spPr>
          <a:xfrm>
            <a:off x="76200" y="1551780"/>
            <a:ext cx="5410200" cy="4525963"/>
          </a:xfrm>
        </p:spPr>
        <p:txBody>
          <a:bodyPr/>
          <a:lstStyle/>
          <a:p>
            <a:pPr marL="342900" marR="0" lvl="0" indent="-342900">
              <a:spcBef>
                <a:spcPct val="0"/>
              </a:spcBef>
              <a:spcAft>
                <a:spcPct val="0"/>
              </a:spcAft>
              <a:buFont typeface="Symbol" panose="05050102010706020507" pitchFamily="18" charset="2"/>
              <a:buChar char=""/>
            </a:pPr>
            <a:r>
              <a:rPr lang="en-US" sz="1800">
                <a:effectLst/>
                <a:latin typeface="Georgia" pitchFamily="18" charset="0"/>
                <a:ea typeface="Times New Roman" panose="02020603050405020304" pitchFamily="18" charset="0"/>
              </a:rPr>
              <a:t>Boards </a:t>
            </a:r>
            <a:r>
              <a:rPr lang="en-US" sz="1800" b="1" u="sng">
                <a:effectLst/>
                <a:latin typeface="Georgia" pitchFamily="18" charset="0"/>
                <a:ea typeface="Times New Roman" panose="02020603050405020304" pitchFamily="18" charset="0"/>
              </a:rPr>
              <a:t>must</a:t>
            </a:r>
            <a:r>
              <a:rPr lang="en-US" sz="1800">
                <a:effectLst/>
                <a:latin typeface="Georgia" pitchFamily="18" charset="0"/>
                <a:ea typeface="Times New Roman" panose="02020603050405020304" pitchFamily="18" charset="0"/>
              </a:rPr>
              <a:t> meet at least 4 times annually</a:t>
            </a:r>
            <a:endParaRPr lang="es-ES_tradnl" sz="18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1800">
                <a:effectLst/>
                <a:latin typeface="Georgia" pitchFamily="18" charset="0"/>
                <a:ea typeface="Times New Roman" panose="02020603050405020304" pitchFamily="18" charset="0"/>
              </a:rPr>
              <a:t>All Board meetings must be open to all unit owners</a:t>
            </a:r>
            <a:endParaRPr lang="es-ES_tradnl" sz="18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What does “open” mean?</a:t>
            </a:r>
            <a:endParaRPr lang="es-ES_tradnl" sz="18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Exceptions?</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Discuss litigation</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Discuss hiring, firing, discipline of Association employees and/or contractors</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Interview potential employees or contractors </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Discuss rule violations</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Discuss an owner’s unpaid assessments</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Consult with legal counsel</a:t>
            </a:r>
            <a:endParaRPr lang="es-ES_tradnl" sz="18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a:effectLst/>
                <a:latin typeface="Georgia" pitchFamily="18" charset="0"/>
                <a:ea typeface="Times New Roman" panose="02020603050405020304" pitchFamily="18" charset="0"/>
              </a:rPr>
              <a:t>All votes must be in an open meeting!</a:t>
            </a:r>
            <a:endParaRPr lang="es-ES_tradnl">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a:effectLst/>
                <a:latin typeface="Georgia" pitchFamily="18" charset="0"/>
                <a:ea typeface="Times New Roman" panose="02020603050405020304" pitchFamily="18" charset="0"/>
              </a:rPr>
              <a:t>When can we hold an executive session?</a:t>
            </a:r>
            <a:endParaRPr lang="es-ES_tradnl">
              <a:effectLst/>
              <a:latin typeface="Georgia"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369C60A0-8B82-4E66-9973-44DAF6D2C9AA}"/>
              </a:ext>
            </a:extLst>
          </p:cNvPr>
          <p:cNvPicPr>
            <a:picLocks noChangeAspect="1"/>
          </p:cNvPicPr>
          <p:nvPr/>
        </p:nvPicPr>
        <p:blipFill>
          <a:blip r:embed="rId3"/>
          <a:stretch>
            <a:fillRect/>
          </a:stretch>
        </p:blipFill>
        <p:spPr>
          <a:xfrm>
            <a:off x="4825732" y="2133600"/>
            <a:ext cx="3885131" cy="2824162"/>
          </a:xfrm>
          <a:prstGeom prst="rect">
            <a:avLst/>
          </a:prstGeom>
        </p:spPr>
      </p:pic>
    </p:spTree>
    <p:extLst>
      <p:ext uri="{BB962C8B-B14F-4D97-AF65-F5344CB8AC3E}">
        <p14:creationId xmlns:p14="http://schemas.microsoft.com/office/powerpoint/2010/main" val="3739949412"/>
      </p:ext>
    </p:extLst>
  </p:cSld>
  <p:clrMapOvr>
    <a:masterClrMapping/>
  </p:clrMapOvr>
  <p:transition/>
  <p:timing/>
</p:sld>
</file>

<file path=ppt/slides/slide1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1DD1963A-59D4-4296-A8C1-8C49CEBA98F9}"/>
              </a:ext>
            </a:extLst>
          </p:cNvPr>
          <p:cNvSpPr>
            <a:spLocks noGrp="1"/>
          </p:cNvSpPr>
          <p:nvPr>
            <p:ph type="title"/>
          </p:nvPr>
        </p:nvSpPr>
        <p:spPr/>
        <p:txBody>
          <a:bodyPr/>
          <a:lstStyle/>
          <a:p>
            <a:r>
              <a:rPr lang="en-US">
                <a:latin typeface="Georgia" pitchFamily="18" charset="0"/>
              </a:rPr>
              <a:t>Board Meetings, Continued</a:t>
            </a:r>
            <a:endParaRPr lang="es-ES_tradnl">
              <a:latin typeface="Georgia" pitchFamily="18" charset="0"/>
            </a:endParaRPr>
          </a:p>
        </p:txBody>
      </p:sp>
      <p:sp>
        <p:nvSpPr>
          <p:cNvPr id="6" name="Content Placeholder 5">
            <a:extLst>
              <a:ext uri="{FF2B5EF4-FFF2-40B4-BE49-F238E27FC236}">
                <a16:creationId xmlns:a16="http://schemas.microsoft.com/office/drawing/2014/main" id="{F59740ED-023E-43EF-AEEA-E7C5C631F480}"/>
              </a:ext>
            </a:extLst>
          </p:cNvPr>
          <p:cNvSpPr>
            <a:spLocks noGrp="1"/>
          </p:cNvSpPr>
          <p:nvPr>
            <p:ph sz="half" idx="2"/>
          </p:nvPr>
        </p:nvSpPr>
        <p:spPr>
          <a:xfrm>
            <a:off x="457200" y="1600200"/>
            <a:ext cx="8229600" cy="4525963"/>
          </a:xfrm>
        </p:spPr>
        <p:txBody>
          <a:bodyPr/>
          <a:lstStyle/>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Participation at Board meetings</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Can be virtual, with proper participation</a:t>
            </a:r>
            <a:endParaRPr lang="es-ES_tradnl" sz="18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a:effectLst/>
                <a:latin typeface="Georgia" pitchFamily="18" charset="0"/>
                <a:ea typeface="Times New Roman" panose="02020603050405020304" pitchFamily="18" charset="0"/>
              </a:rPr>
              <a:t>Two-way communication for the Board</a:t>
            </a:r>
            <a:endParaRPr lang="es-ES_tradnl">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a:effectLst/>
                <a:latin typeface="Georgia" pitchFamily="18" charset="0"/>
                <a:ea typeface="Times New Roman" panose="02020603050405020304" pitchFamily="18" charset="0"/>
              </a:rPr>
              <a:t>Owners must be able to access it</a:t>
            </a:r>
            <a:endParaRPr lang="es-ES_tradnl">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Owners are allowed to record the meetings</a:t>
            </a:r>
            <a:endParaRPr lang="es-ES_tradnl" sz="18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Notice of Board Meetings</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At least 48 hours prior to the meeting</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Posted in entranceways, elevators, or other conspicuous areas</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Do we have to give notice of Board meetings to unit owners?</a:t>
            </a:r>
            <a:endParaRPr lang="es-ES_tradnl" sz="18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a:effectLst/>
                <a:latin typeface="Georgia" pitchFamily="18" charset="0"/>
                <a:ea typeface="Times New Roman" panose="02020603050405020304" pitchFamily="18" charset="0"/>
              </a:rPr>
              <a:t>Maybe</a:t>
            </a:r>
            <a:endParaRPr lang="es-ES_tradnl">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a:effectLst/>
                <a:latin typeface="Georgia" pitchFamily="18" charset="0"/>
                <a:ea typeface="Times New Roman" panose="02020603050405020304" pitchFamily="18" charset="0"/>
              </a:rPr>
              <a:t>Beware of the email trap – mail and post prevail unless explicit adoption of other form of notice</a:t>
            </a:r>
            <a:endParaRPr lang="es-ES_tradnl">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Who can call a special meeting?</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President</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25% of the board</a:t>
            </a:r>
            <a:endParaRPr lang="es-ES_tradnl" sz="18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Not the owners generally</a:t>
            </a:r>
            <a:endParaRPr lang="es-ES_tradnl" sz="1800">
              <a:effectLst/>
              <a:latin typeface="Georgia"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CAF9DDBF-EAFC-45E2-B9D0-F726F05DA4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04547" y="1066800"/>
            <a:ext cx="2362200" cy="2362200"/>
          </a:xfrm>
          <a:prstGeom prst="rect">
            <a:avLst/>
          </a:prstGeom>
        </p:spPr>
      </p:pic>
    </p:spTree>
    <p:extLst>
      <p:ext uri="{BB962C8B-B14F-4D97-AF65-F5344CB8AC3E}">
        <p14:creationId xmlns:p14="http://schemas.microsoft.com/office/powerpoint/2010/main" val="3105391099"/>
      </p:ext>
    </p:extLst>
  </p:cSld>
  <p:clrMapOvr>
    <a:masterClrMapping/>
  </p:clrMapOvr>
  <p:transition/>
  <p:timing/>
</p:sld>
</file>

<file path=ppt/slides/slide1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4558A312-6498-4B5D-9CDF-52DFD9CE4C43}"/>
              </a:ext>
            </a:extLst>
          </p:cNvPr>
          <p:cNvSpPr>
            <a:spLocks noGrp="1"/>
          </p:cNvSpPr>
          <p:nvPr>
            <p:ph type="title"/>
          </p:nvPr>
        </p:nvSpPr>
        <p:spPr/>
        <p:txBody>
          <a:bodyPr/>
          <a:lstStyle/>
          <a:p>
            <a:r>
              <a:rPr lang="en-US">
                <a:latin typeface="Georgia" pitchFamily="18" charset="0"/>
              </a:rPr>
              <a:t>Unit Owner Meetings	</a:t>
            </a:r>
            <a:endParaRPr lang="es-ES_tradnl">
              <a:latin typeface="Georgia" pitchFamily="18" charset="0"/>
            </a:endParaRPr>
          </a:p>
        </p:txBody>
      </p:sp>
      <p:sp>
        <p:nvSpPr>
          <p:cNvPr id="6" name="Content Placeholder 5">
            <a:extLst>
              <a:ext uri="{FF2B5EF4-FFF2-40B4-BE49-F238E27FC236}">
                <a16:creationId xmlns:a16="http://schemas.microsoft.com/office/drawing/2014/main" id="{B2CCFB6A-8AA5-44CD-8C67-BEE5C872462C}"/>
              </a:ext>
            </a:extLst>
          </p:cNvPr>
          <p:cNvSpPr>
            <a:spLocks noGrp="1"/>
          </p:cNvSpPr>
          <p:nvPr>
            <p:ph sz="half" idx="2"/>
          </p:nvPr>
        </p:nvSpPr>
        <p:spPr>
          <a:xfrm>
            <a:off x="457200" y="1600200"/>
            <a:ext cx="8229600" cy="4525963"/>
          </a:xfrm>
        </p:spPr>
        <p:txBody>
          <a:bodyPr/>
          <a:lstStyle/>
          <a:p>
            <a:pPr marL="342900" marR="0" lvl="0" indent="-342900">
              <a:spcBef>
                <a:spcPct val="0"/>
              </a:spcBef>
              <a:spcAft>
                <a:spcPct val="0"/>
              </a:spcAft>
              <a:buFont typeface="Wingdings" pitchFamily="2" charset="2"/>
              <a:buChar char=""/>
            </a:pPr>
            <a:r>
              <a:rPr lang="en-US" sz="2000">
                <a:effectLst/>
                <a:latin typeface="Georgia" pitchFamily="18" charset="0"/>
                <a:ea typeface="Times New Roman" panose="02020603050405020304" pitchFamily="18" charset="0"/>
              </a:rPr>
              <a:t>Election of board of directors – elect to the board, not the office</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2000">
                <a:effectLst/>
                <a:latin typeface="Georgia" pitchFamily="18" charset="0"/>
                <a:ea typeface="Times New Roman" panose="02020603050405020304" pitchFamily="18" charset="0"/>
              </a:rPr>
              <a:t>Matters which require a unit owner vote</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2000">
                <a:effectLst/>
                <a:latin typeface="Georgia" pitchFamily="18" charset="0"/>
                <a:ea typeface="Times New Roman" panose="02020603050405020304" pitchFamily="18" charset="0"/>
              </a:rPr>
              <a:t>Rule changes</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2000">
                <a:effectLst/>
                <a:latin typeface="Georgia" pitchFamily="18" charset="0"/>
                <a:ea typeface="Times New Roman" panose="02020603050405020304" pitchFamily="18" charset="0"/>
              </a:rPr>
              <a:t>Notice Requirements</a:t>
            </a:r>
            <a:endParaRPr lang="es-ES_tradnl" sz="20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a:effectLst/>
                <a:latin typeface="Georgia" pitchFamily="18" charset="0"/>
                <a:ea typeface="Times New Roman" panose="02020603050405020304" pitchFamily="18" charset="0"/>
              </a:rPr>
              <a:t>10-30 days</a:t>
            </a:r>
            <a:endParaRPr lang="es-ES_tradnl">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a:effectLst/>
                <a:latin typeface="Georgia" pitchFamily="18" charset="0"/>
                <a:ea typeface="Times New Roman" panose="02020603050405020304" pitchFamily="18" charset="0"/>
              </a:rPr>
              <a:t>Electronic delivery?</a:t>
            </a:r>
            <a:endParaRPr lang="es-ES_tradnl">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720529146"/>
      </p:ext>
    </p:extLst>
  </p:cSld>
  <p:clrMapOvr>
    <a:masterClrMapping/>
  </p:clrMapOvr>
  <p:transition/>
  <p:timing/>
</p:sld>
</file>

<file path=ppt/slides/slide1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8C816B7C-C054-496A-921D-10742E4F8023}"/>
              </a:ext>
            </a:extLst>
          </p:cNvPr>
          <p:cNvSpPr>
            <a:spLocks noGrp="1"/>
          </p:cNvSpPr>
          <p:nvPr>
            <p:ph type="title"/>
          </p:nvPr>
        </p:nvSpPr>
        <p:spPr/>
        <p:txBody>
          <a:bodyPr/>
          <a:lstStyle/>
          <a:p>
            <a:r>
              <a:rPr lang="en-US">
                <a:latin typeface="Georgia" pitchFamily="18" charset="0"/>
              </a:rPr>
              <a:t>Unit Owner Meetings, Continued</a:t>
            </a:r>
            <a:endParaRPr lang="es-ES_tradnl">
              <a:latin typeface="Georgia" pitchFamily="18" charset="0"/>
            </a:endParaRPr>
          </a:p>
        </p:txBody>
      </p:sp>
      <p:sp>
        <p:nvSpPr>
          <p:cNvPr id="5" name="Content Placeholder 4">
            <a:extLst>
              <a:ext uri="{FF2B5EF4-FFF2-40B4-BE49-F238E27FC236}">
                <a16:creationId xmlns:a16="http://schemas.microsoft.com/office/drawing/2014/main" id="{433C0A20-4C41-4A41-B729-5D8477DE14E5}"/>
              </a:ext>
            </a:extLst>
          </p:cNvPr>
          <p:cNvSpPr>
            <a:spLocks noGrp="1"/>
          </p:cNvSpPr>
          <p:nvPr>
            <p:ph sz="half" idx="1"/>
          </p:nvPr>
        </p:nvSpPr>
        <p:spPr>
          <a:xfrm>
            <a:off x="457200" y="1600200"/>
            <a:ext cx="8229600" cy="4525963"/>
          </a:xfrm>
        </p:spPr>
        <p:txBody>
          <a:bodyPr/>
          <a:lstStyle/>
          <a:p>
            <a:pPr marL="742950" marR="0" lvl="1" indent="-28575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Lots of rules about Board elections!</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Ballot or proxy?</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Electronic Voting?</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Quorum – 20% for condominiums with 20 or more units</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Proxies/Ballots – must allow for write-in candidates</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Distribution of biographical information of candidates for election</a:t>
            </a:r>
            <a:endParaRPr lang="es-ES_tradnl" sz="14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sz="1400">
                <a:effectLst/>
                <a:latin typeface="Georgia" pitchFamily="18" charset="0"/>
                <a:ea typeface="Times New Roman" panose="02020603050405020304" pitchFamily="18" charset="0"/>
              </a:rPr>
              <a:t>Must make reasonable efforts to identify all candidates</a:t>
            </a:r>
            <a:endParaRPr lang="es-ES_tradnl" sz="14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sz="1400">
                <a:effectLst/>
                <a:latin typeface="Georgia" pitchFamily="18" charset="0"/>
                <a:ea typeface="Times New Roman" panose="02020603050405020304" pitchFamily="18" charset="0"/>
              </a:rPr>
              <a:t>Must not express any preference for particular candidates</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Board terms</a:t>
            </a:r>
            <a:endParaRPr lang="es-ES_tradnl" sz="14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sz="1400">
                <a:effectLst/>
                <a:latin typeface="Georgia" pitchFamily="18" charset="0"/>
                <a:ea typeface="Times New Roman" panose="02020603050405020304" pitchFamily="18" charset="0"/>
              </a:rPr>
              <a:t>2 years</a:t>
            </a:r>
            <a:endParaRPr lang="es-ES_tradnl" sz="14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sz="1400">
                <a:effectLst/>
                <a:latin typeface="Georgia" pitchFamily="18" charset="0"/>
                <a:ea typeface="Times New Roman" panose="02020603050405020304" pitchFamily="18" charset="0"/>
              </a:rPr>
              <a:t>Staggered</a:t>
            </a:r>
            <a:endParaRPr lang="es-ES_tradnl" sz="1400">
              <a:effectLst/>
              <a:latin typeface="Georgia" pitchFamily="18" charset="0"/>
              <a:ea typeface="Times New Roman" panose="02020603050405020304" pitchFamily="18" charset="0"/>
            </a:endParaRPr>
          </a:p>
          <a:p>
            <a:pPr marL="2057400" marR="0" lvl="4" indent="-22860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Lost the rhythm – go back to the first board or make an informed decision on staggering</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Vacancies? How are they filled?</a:t>
            </a:r>
            <a:endParaRPr lang="es-ES_tradnl" sz="14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sz="1400">
                <a:effectLst/>
                <a:latin typeface="Georgia" pitchFamily="18" charset="0"/>
                <a:ea typeface="Times New Roman" panose="02020603050405020304" pitchFamily="18" charset="0"/>
              </a:rPr>
              <a:t>2/3 of the Board until the next annual meeting (</a:t>
            </a:r>
            <a:r>
              <a:rPr lang="en-US" sz="1400" i="1">
                <a:effectLst/>
                <a:latin typeface="Georgia" pitchFamily="18" charset="0"/>
                <a:ea typeface="Times New Roman" panose="02020603050405020304" pitchFamily="18" charset="0"/>
              </a:rPr>
              <a:t>not </a:t>
            </a:r>
            <a:r>
              <a:rPr lang="en-US" sz="1400">
                <a:effectLst/>
                <a:latin typeface="Georgia" pitchFamily="18" charset="0"/>
                <a:ea typeface="Times New Roman" panose="02020603050405020304" pitchFamily="18" charset="0"/>
              </a:rPr>
              <a:t>necessarily the full term!)</a:t>
            </a:r>
            <a:endParaRPr lang="es-ES_tradnl" sz="14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sz="1400">
                <a:effectLst/>
                <a:latin typeface="Georgia" pitchFamily="18" charset="0"/>
                <a:ea typeface="Times New Roman" panose="02020603050405020304" pitchFamily="18" charset="0"/>
              </a:rPr>
              <a:t>Petition delivered by 20% of the percentage ownership interests requesting a vote to fill the vacancy for the remainder of the term. </a:t>
            </a:r>
            <a:endParaRPr lang="es-ES_tradnl" sz="1400">
              <a:effectLst/>
              <a:latin typeface="Georgia" pitchFamily="18" charset="0"/>
              <a:ea typeface="Times New Roman" panose="02020603050405020304" pitchFamily="18" charset="0"/>
            </a:endParaRPr>
          </a:p>
          <a:p>
            <a:pPr marL="2057400" marR="0" lvl="4" indent="-22860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Vote must be held within thirty days of a petition</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Secret Ballots</a:t>
            </a:r>
            <a:endParaRPr lang="es-ES_tradnl" sz="14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Who can call special meetings for unit owners?</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President</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the Board</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20% of the percentage ownership interests</a:t>
            </a:r>
            <a:endParaRPr lang="es-ES_tradnl" sz="1400">
              <a:effectLst/>
              <a:latin typeface="Georgia" pitchFamily="18" charset="0"/>
              <a:ea typeface="Times New Roman" panose="02020603050405020304" pitchFamily="18" charset="0"/>
            </a:endParaRPr>
          </a:p>
          <a:p>
            <a:endParaRPr lang="es-ES_tradnl" sz="1400">
              <a:latin typeface="Georgia" pitchFamily="18" charset="0"/>
            </a:endParaRPr>
          </a:p>
        </p:txBody>
      </p:sp>
    </p:spTree>
    <p:extLst>
      <p:ext uri="{BB962C8B-B14F-4D97-AF65-F5344CB8AC3E}">
        <p14:creationId xmlns:p14="http://schemas.microsoft.com/office/powerpoint/2010/main" val="362646031"/>
      </p:ext>
    </p:extLst>
  </p:cSld>
  <p:clrMapOvr>
    <a:masterClrMapping/>
  </p:clrMapOvr>
  <p:transition/>
  <p:timing/>
</p:sld>
</file>

<file path=ppt/slides/slide1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9496E8BC-77E5-4B6B-AAC8-01D9277336FA}"/>
              </a:ext>
            </a:extLst>
          </p:cNvPr>
          <p:cNvSpPr>
            <a:spLocks noGrp="1"/>
          </p:cNvSpPr>
          <p:nvPr>
            <p:ph type="title"/>
          </p:nvPr>
        </p:nvSpPr>
        <p:spPr/>
        <p:txBody>
          <a:bodyPr/>
          <a:lstStyle/>
          <a:p>
            <a:r>
              <a:rPr lang="en-US">
                <a:latin typeface="Georgia" pitchFamily="18" charset="0"/>
              </a:rPr>
              <a:t>The Budget </a:t>
            </a:r>
            <a:endParaRPr lang="es-ES_tradnl">
              <a:latin typeface="Georgia" pitchFamily="18" charset="0"/>
            </a:endParaRPr>
          </a:p>
        </p:txBody>
      </p:sp>
      <p:sp>
        <p:nvSpPr>
          <p:cNvPr id="6" name="Content Placeholder 5">
            <a:extLst>
              <a:ext uri="{FF2B5EF4-FFF2-40B4-BE49-F238E27FC236}">
                <a16:creationId xmlns:a16="http://schemas.microsoft.com/office/drawing/2014/main" id="{3D9DFCBF-BB56-43B9-8F5D-5895CF66848A}"/>
              </a:ext>
            </a:extLst>
          </p:cNvPr>
          <p:cNvSpPr>
            <a:spLocks noGrp="1"/>
          </p:cNvSpPr>
          <p:nvPr>
            <p:ph sz="half" idx="2"/>
          </p:nvPr>
        </p:nvSpPr>
        <p:spPr>
          <a:xfrm>
            <a:off x="457200" y="1600200"/>
            <a:ext cx="8229600" cy="4525963"/>
          </a:xfrm>
        </p:spPr>
        <p:txBody>
          <a:bodyPr/>
          <a:lstStyle/>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Must be distributed to owners at least 25 days prior to its adoption</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Must detail what portions are for reserves, capital expenditures, repairs, or payment of real estate taxes</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Notice of meeting to adopt the budget must be given 10-30 days – </a:t>
            </a:r>
            <a:r>
              <a:rPr lang="en-US" sz="2000" b="1" u="sng">
                <a:effectLst/>
                <a:latin typeface="Georgia" pitchFamily="18" charset="0"/>
                <a:ea typeface="Times New Roman" panose="02020603050405020304" pitchFamily="18" charset="0"/>
              </a:rPr>
              <a:t>NOT</a:t>
            </a:r>
            <a:r>
              <a:rPr lang="en-US" sz="2000">
                <a:effectLst/>
                <a:latin typeface="Georgia" pitchFamily="18" charset="0"/>
                <a:ea typeface="Times New Roman" panose="02020603050405020304" pitchFamily="18" charset="0"/>
              </a:rPr>
              <a:t> a regular board meeting</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Should include reserve funding</a:t>
            </a:r>
          </a:p>
          <a:p>
            <a:pPr marL="457200" marR="0" lvl="1" indent="0">
              <a:spcBef>
                <a:spcPct val="0"/>
              </a:spcBef>
              <a:spcAft>
                <a:spcPct val="0"/>
              </a:spcAft>
              <a:buNone/>
            </a:pP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2000">
                <a:effectLst/>
                <a:latin typeface="Georgia" pitchFamily="18" charset="0"/>
                <a:ea typeface="Times New Roman" panose="02020603050405020304" pitchFamily="18" charset="0"/>
              </a:rPr>
              <a:t>Board must distribute an annual itemized accounting of the preceding year</a:t>
            </a:r>
            <a:endParaRPr lang="es-ES_tradnl" sz="2000">
              <a:effectLst/>
              <a:latin typeface="Georgia" pitchFamily="18" charset="0"/>
              <a:ea typeface="Times New Roman" panose="02020603050405020304" pitchFamily="18" charset="0"/>
            </a:endParaRPr>
          </a:p>
          <a:p>
            <a:endParaRPr lang="es-ES_tradnl" sz="2000">
              <a:latin typeface="Georgia" pitchFamily="18" charset="0"/>
            </a:endParaRPr>
          </a:p>
        </p:txBody>
      </p:sp>
      <p:pic>
        <p:nvPicPr>
          <p:cNvPr id="3" name="Picture 2">
            <a:extLst>
              <a:ext uri="{FF2B5EF4-FFF2-40B4-BE49-F238E27FC236}">
                <a16:creationId xmlns:a16="http://schemas.microsoft.com/office/drawing/2014/main" id="{78496FE8-E891-4FBE-839E-9C1612DE9F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6400" y="4724400"/>
            <a:ext cx="2895600" cy="1946829"/>
          </a:xfrm>
          <a:prstGeom prst="rect">
            <a:avLst/>
          </a:prstGeom>
        </p:spPr>
      </p:pic>
      <p:pic>
        <p:nvPicPr>
          <p:cNvPr id="7" name="Picture 6">
            <a:extLst>
              <a:ext uri="{FF2B5EF4-FFF2-40B4-BE49-F238E27FC236}">
                <a16:creationId xmlns:a16="http://schemas.microsoft.com/office/drawing/2014/main" id="{05CA3D5E-C67C-4ECA-BCE4-2E2F1930C7D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47356" y="4724400"/>
            <a:ext cx="2920244" cy="1946829"/>
          </a:xfrm>
          <a:prstGeom prst="rect">
            <a:avLst/>
          </a:prstGeom>
        </p:spPr>
      </p:pic>
    </p:spTree>
    <p:extLst>
      <p:ext uri="{BB962C8B-B14F-4D97-AF65-F5344CB8AC3E}">
        <p14:creationId xmlns:p14="http://schemas.microsoft.com/office/powerpoint/2010/main" val="1287945995"/>
      </p:ext>
    </p:extLst>
  </p:cSld>
  <p:clrMapOvr>
    <a:masterClrMapping/>
  </p:clrMapOvr>
  <p:transition/>
  <p:timing/>
</p:sld>
</file>

<file path=ppt/slides/slide1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6893C29D-6D6B-4E65-A0BC-538D0B6DEF18}"/>
              </a:ext>
            </a:extLst>
          </p:cNvPr>
          <p:cNvSpPr>
            <a:spLocks noGrp="1"/>
          </p:cNvSpPr>
          <p:nvPr>
            <p:ph type="title"/>
          </p:nvPr>
        </p:nvSpPr>
        <p:spPr/>
        <p:txBody>
          <a:bodyPr/>
          <a:lstStyle/>
          <a:p>
            <a:r>
              <a:rPr lang="en-US">
                <a:latin typeface="Georgia" pitchFamily="18" charset="0"/>
              </a:rPr>
              <a:t>Special Assessments</a:t>
            </a:r>
            <a:endParaRPr lang="es-ES_tradnl">
              <a:latin typeface="Georgia" pitchFamily="18" charset="0"/>
            </a:endParaRPr>
          </a:p>
        </p:txBody>
      </p:sp>
      <p:sp>
        <p:nvSpPr>
          <p:cNvPr id="6" name="Content Placeholder 5">
            <a:extLst>
              <a:ext uri="{FF2B5EF4-FFF2-40B4-BE49-F238E27FC236}">
                <a16:creationId xmlns:a16="http://schemas.microsoft.com/office/drawing/2014/main" id="{AF31332C-2748-4BB3-8C8E-071DF982BAD9}"/>
              </a:ext>
            </a:extLst>
          </p:cNvPr>
          <p:cNvSpPr>
            <a:spLocks noGrp="1"/>
          </p:cNvSpPr>
          <p:nvPr>
            <p:ph sz="half" idx="2"/>
          </p:nvPr>
        </p:nvSpPr>
        <p:spPr>
          <a:xfrm>
            <a:off x="457200" y="1600200"/>
            <a:ext cx="8229600" cy="4525963"/>
          </a:xfrm>
        </p:spPr>
        <p:txBody>
          <a:bodyPr/>
          <a:lstStyle/>
          <a:p>
            <a:pPr marL="742950" marR="0" lvl="1" indent="-28575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Must provide notice of the meeting at which a special assessment is to be considered 10-30 days before the meeting</a:t>
            </a:r>
            <a:endParaRPr lang="es-ES_tradnl" sz="14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If the special assessment would increase the total of assessments (including regular and special) more than 115% over the prior year’s assessments, certain protections go into place</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Unit owners have the right to file a petition within 21 days of the adoption of the special assessment. </a:t>
            </a:r>
            <a:endParaRPr lang="es-ES_tradnl" sz="14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sz="1400">
                <a:effectLst/>
                <a:latin typeface="Georgia" pitchFamily="18" charset="0"/>
                <a:ea typeface="Times New Roman" panose="02020603050405020304" pitchFamily="18" charset="0"/>
              </a:rPr>
              <a:t>20%</a:t>
            </a:r>
            <a:endParaRPr lang="es-ES_tradnl" sz="1400">
              <a:effectLst/>
              <a:latin typeface="Georgia" pitchFamily="18" charset="0"/>
              <a:ea typeface="Times New Roman" panose="02020603050405020304" pitchFamily="18" charset="0"/>
            </a:endParaRPr>
          </a:p>
          <a:p>
            <a:pPr marL="1600200" marR="0" lvl="3" indent="-228600">
              <a:spcBef>
                <a:spcPct val="0"/>
              </a:spcBef>
              <a:spcAft>
                <a:spcPct val="0"/>
              </a:spcAft>
              <a:buFont typeface="Symbol" panose="05050102010706020507" pitchFamily="18" charset="2"/>
              <a:buChar char=""/>
            </a:pPr>
            <a:r>
              <a:rPr lang="en-US" sz="1400">
                <a:effectLst/>
                <a:latin typeface="Georgia" pitchFamily="18" charset="0"/>
                <a:ea typeface="Times New Roman" panose="02020603050405020304" pitchFamily="18" charset="0"/>
              </a:rPr>
              <a:t>Meeting to be called within 30 days</a:t>
            </a:r>
            <a:endParaRPr lang="es-ES_tradnl" sz="1400">
              <a:effectLst/>
              <a:latin typeface="Georgia" pitchFamily="18" charset="0"/>
              <a:ea typeface="Times New Roman" panose="02020603050405020304" pitchFamily="18" charset="0"/>
            </a:endParaRPr>
          </a:p>
          <a:p>
            <a:pPr marL="2057400" marR="0" lvl="4" indent="-22860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Unless a majority of the ownership votes to reject the special assessment, it is ratified.</a:t>
            </a:r>
            <a:endParaRPr lang="es-ES_tradnl" sz="1400">
              <a:effectLst/>
              <a:latin typeface="Georgia" pitchFamily="18" charset="0"/>
              <a:ea typeface="Times New Roman" panose="02020603050405020304" pitchFamily="18" charset="0"/>
            </a:endParaRPr>
          </a:p>
          <a:p>
            <a:pPr marL="2057400" marR="0" lvl="4" indent="-22860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This applies to budgets too!</a:t>
            </a:r>
            <a:endParaRPr lang="es-ES_tradnl" sz="1400">
              <a:effectLst/>
              <a:latin typeface="Georgia" pitchFamily="18" charset="0"/>
              <a:ea typeface="Times New Roman" panose="02020603050405020304" pitchFamily="18" charset="0"/>
            </a:endParaRPr>
          </a:p>
          <a:p>
            <a:pPr marL="2057400" marR="0" lvl="4" indent="-22860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It does </a:t>
            </a:r>
            <a:r>
              <a:rPr lang="en-US" sz="1400" i="1">
                <a:effectLst/>
                <a:latin typeface="Georgia" pitchFamily="18" charset="0"/>
                <a:ea typeface="Times New Roman" panose="02020603050405020304" pitchFamily="18" charset="0"/>
              </a:rPr>
              <a:t>not </a:t>
            </a:r>
            <a:r>
              <a:rPr lang="en-US" sz="1400">
                <a:effectLst/>
                <a:latin typeface="Georgia" pitchFamily="18" charset="0"/>
                <a:ea typeface="Times New Roman" panose="02020603050405020304" pitchFamily="18" charset="0"/>
              </a:rPr>
              <a:t>apply if the expenditure is the result of an emergency or is mandated by law</a:t>
            </a:r>
            <a:endParaRPr lang="es-ES_tradnl" sz="1400">
              <a:effectLst/>
              <a:latin typeface="Georgia" pitchFamily="18" charset="0"/>
              <a:ea typeface="Times New Roman" panose="02020603050405020304" pitchFamily="18" charset="0"/>
            </a:endParaRPr>
          </a:p>
          <a:p>
            <a:pPr marL="2514600" marR="0" lvl="5" indent="-228600">
              <a:spcBef>
                <a:spcPct val="0"/>
              </a:spcBef>
              <a:spcAft>
                <a:spcPct val="0"/>
              </a:spcAft>
              <a:buFont typeface="Wingdings" pitchFamily="2" charset="2"/>
              <a:buChar char=""/>
            </a:pPr>
            <a:r>
              <a:rPr lang="en-US" sz="1400" i="1" err="1">
                <a:effectLst/>
                <a:latin typeface="Georgia" pitchFamily="18" charset="0"/>
                <a:ea typeface="Times New Roman" panose="02020603050405020304" pitchFamily="18" charset="0"/>
              </a:rPr>
              <a:t>Dedic v. Board of North Shore Towers Condominium Association </a:t>
            </a:r>
            <a:endParaRPr lang="es-ES_tradnl" sz="1400">
              <a:effectLst/>
              <a:latin typeface="Georgia" pitchFamily="18" charset="0"/>
              <a:ea typeface="Times New Roman" panose="02020603050405020304" pitchFamily="18" charset="0"/>
            </a:endParaRPr>
          </a:p>
          <a:p>
            <a:pPr marL="2971800" marR="0" lvl="6" indent="-228600">
              <a:spcBef>
                <a:spcPct val="0"/>
              </a:spcBef>
              <a:spcAft>
                <a:spcPct val="0"/>
              </a:spcAft>
              <a:buFont typeface="Symbol" panose="05050102010706020507" pitchFamily="18" charset="2"/>
              <a:buChar char=""/>
            </a:pPr>
            <a:r>
              <a:rPr lang="en-US" sz="1400">
                <a:effectLst/>
                <a:latin typeface="Georgia" pitchFamily="18" charset="0"/>
                <a:ea typeface="Times New Roman" panose="02020603050405020304" pitchFamily="18" charset="0"/>
              </a:rPr>
              <a:t>Special assessment was related to an emergency where a little over half of the balconies posed imminent safety risk – even though special assessment was for all balconies</a:t>
            </a:r>
            <a:endParaRPr lang="es-ES_tradnl" sz="1400">
              <a:effectLst/>
              <a:latin typeface="Georgia" pitchFamily="18" charset="0"/>
              <a:ea typeface="Times New Roman" panose="02020603050405020304" pitchFamily="18" charset="0"/>
            </a:endParaRPr>
          </a:p>
          <a:p>
            <a:endParaRPr lang="es-ES_tradnl" sz="1200">
              <a:latin typeface="Georgia" pitchFamily="18" charset="0"/>
            </a:endParaRPr>
          </a:p>
        </p:txBody>
      </p:sp>
    </p:spTree>
    <p:extLst>
      <p:ext uri="{BB962C8B-B14F-4D97-AF65-F5344CB8AC3E}">
        <p14:creationId xmlns:p14="http://schemas.microsoft.com/office/powerpoint/2010/main" val="2326308658"/>
      </p:ext>
    </p:extLst>
  </p:cSld>
  <p:clrMapOvr>
    <a:masterClrMapping/>
  </p:clrMapOvr>
  <p:transition/>
  <p:timing/>
</p:sld>
</file>

<file path=ppt/slides/slide1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704189E7-8C5D-4E86-9C8C-B3137EC38F9C}"/>
              </a:ext>
            </a:extLst>
          </p:cNvPr>
          <p:cNvSpPr>
            <a:spLocks noGrp="1"/>
          </p:cNvSpPr>
          <p:nvPr>
            <p:ph type="title"/>
          </p:nvPr>
        </p:nvSpPr>
        <p:spPr/>
        <p:txBody>
          <a:bodyPr/>
          <a:lstStyle/>
          <a:p>
            <a:r>
              <a:rPr lang="en-US">
                <a:latin typeface="Times New Roman" panose="02020603050405020304" pitchFamily="18" charset="0"/>
                <a:cs typeface="Times New Roman" panose="02020603050405020304" pitchFamily="18" charset="0"/>
              </a:rPr>
              <a:t>Special Assessments, Continued</a:t>
            </a:r>
          </a:p>
        </p:txBody>
      </p:sp>
      <p:sp>
        <p:nvSpPr>
          <p:cNvPr id="3" name="Content Placeholder 2">
            <a:extLst>
              <a:ext uri="{FF2B5EF4-FFF2-40B4-BE49-F238E27FC236}">
                <a16:creationId xmlns:a16="http://schemas.microsoft.com/office/drawing/2014/main" id="{63208F57-CCD9-4222-A953-CFDE70552477}"/>
              </a:ext>
            </a:extLst>
          </p:cNvPr>
          <p:cNvSpPr>
            <a:spLocks noGrp="1"/>
          </p:cNvSpPr>
          <p:nvPr>
            <p:ph sz="half" idx="1"/>
          </p:nvPr>
        </p:nvSpPr>
        <p:spPr/>
        <p:txBody>
          <a:bodyPr/>
          <a:lstStyle/>
          <a:p>
            <a:pPr marL="742950" marR="0" lvl="1" indent="-28575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If the special assessment is for an addition or alteration to the common elements or association-owned property and is not included in the budget, it is subject to the approval of 2/3 of the unit owners</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Does not apply to emergencies or work mandated by law.</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Upgrades versus improved materials and technologies create a big debate.</a:t>
            </a:r>
            <a:endParaRPr lang="es-ES_tradnl" sz="14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400">
                <a:effectLst/>
                <a:latin typeface="Georgia" pitchFamily="18" charset="0"/>
                <a:ea typeface="Times New Roman" panose="02020603050405020304" pitchFamily="18" charset="0"/>
              </a:rPr>
              <a:t>Special assessment resolutions are important!</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Payment plans?</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Will be what a court works off of</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When/how due</a:t>
            </a:r>
            <a:endParaRPr lang="es-ES_tradnl" sz="1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400">
                <a:effectLst/>
                <a:latin typeface="Georgia" pitchFamily="18" charset="0"/>
                <a:ea typeface="Times New Roman" panose="02020603050405020304" pitchFamily="18" charset="0"/>
              </a:rPr>
              <a:t>What about if the unit is sold?</a:t>
            </a:r>
            <a:endParaRPr lang="es-ES_tradnl" sz="1400">
              <a:effectLst/>
              <a:latin typeface="Georgia" pitchFamily="18" charset="0"/>
              <a:ea typeface="Times New Roman" panose="02020603050405020304" pitchFamily="18" charset="0"/>
            </a:endParaRPr>
          </a:p>
          <a:p>
            <a:endParaRPr lang="en-US"/>
          </a:p>
        </p:txBody>
      </p:sp>
      <p:pic>
        <p:nvPicPr>
          <p:cNvPr id="6" name="Content Placeholder 5">
            <a:extLst>
              <a:ext uri="{FF2B5EF4-FFF2-40B4-BE49-F238E27FC236}">
                <a16:creationId xmlns:a16="http://schemas.microsoft.com/office/drawing/2014/main" id="{141BAFAC-37E3-408A-9D05-318519364B30}"/>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648200" y="2449277"/>
            <a:ext cx="4038600" cy="2827808"/>
          </a:xfrm>
        </p:spPr>
      </p:pic>
    </p:spTree>
    <p:extLst>
      <p:ext uri="{BB962C8B-B14F-4D97-AF65-F5344CB8AC3E}">
        <p14:creationId xmlns:p14="http://schemas.microsoft.com/office/powerpoint/2010/main" val="1312280233"/>
      </p:ext>
    </p:extLst>
  </p:cSld>
  <p:clrMapOvr>
    <a:masterClrMapping/>
  </p:clrMapOvr>
  <p:transition/>
  <p:timing/>
</p:sld>
</file>

<file path=ppt/slides/slide1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F9671081-D69C-4713-B5FC-1F39FF296CA2}"/>
              </a:ext>
            </a:extLst>
          </p:cNvPr>
          <p:cNvSpPr>
            <a:spLocks noGrp="1"/>
          </p:cNvSpPr>
          <p:nvPr>
            <p:ph type="title"/>
          </p:nvPr>
        </p:nvSpPr>
        <p:spPr/>
        <p:txBody>
          <a:bodyPr/>
          <a:lstStyle/>
          <a:p>
            <a:r>
              <a:rPr lang="en-US">
                <a:latin typeface="Georgia" pitchFamily="18" charset="0"/>
              </a:rPr>
              <a:t>Statement of Account</a:t>
            </a:r>
            <a:endParaRPr lang="es-ES_tradnl">
              <a:latin typeface="Georgia" pitchFamily="18" charset="0"/>
            </a:endParaRPr>
          </a:p>
        </p:txBody>
      </p:sp>
      <p:sp>
        <p:nvSpPr>
          <p:cNvPr id="6" name="Content Placeholder 5">
            <a:extLst>
              <a:ext uri="{FF2B5EF4-FFF2-40B4-BE49-F238E27FC236}">
                <a16:creationId xmlns:a16="http://schemas.microsoft.com/office/drawing/2014/main" id="{F548F12D-DF68-460F-9903-54505795490F}"/>
              </a:ext>
            </a:extLst>
          </p:cNvPr>
          <p:cNvSpPr>
            <a:spLocks noGrp="1"/>
          </p:cNvSpPr>
          <p:nvPr>
            <p:ph sz="half" idx="2"/>
          </p:nvPr>
        </p:nvSpPr>
        <p:spPr>
          <a:xfrm>
            <a:off x="457200" y="1600200"/>
            <a:ext cx="8229600" cy="4525963"/>
          </a:xfrm>
        </p:spPr>
        <p:txBody>
          <a:bodyPr/>
          <a:lstStyle/>
          <a:p>
            <a:r>
              <a:rPr lang="en-US" sz="2000">
                <a:effectLst/>
                <a:latin typeface="Georgia" pitchFamily="18" charset="0"/>
                <a:ea typeface="Times New Roman" panose="02020603050405020304" pitchFamily="18" charset="0"/>
              </a:rPr>
              <a:t>Within 10 days and payment of a reasonable fee, the association must provide an owner with a statement of account, which sets for the amount of any unpaid assessments or other charges due and owing from such owner. </a:t>
            </a:r>
            <a:endParaRPr lang="es-ES_tradnl" sz="2000">
              <a:effectLst/>
              <a:latin typeface="Georgia" pitchFamily="18" charset="0"/>
              <a:ea typeface="Times New Roman" panose="02020603050405020304" pitchFamily="18" charset="0"/>
            </a:endParaRPr>
          </a:p>
          <a:p>
            <a:pPr marL="0" indent="0">
              <a:buNone/>
            </a:pPr>
            <a:endParaRPr lang="es-ES_tradnl" sz="2000">
              <a:latin typeface="Georgia" pitchFamily="18" charset="0"/>
            </a:endParaRPr>
          </a:p>
        </p:txBody>
      </p:sp>
    </p:spTree>
    <p:extLst>
      <p:ext uri="{BB962C8B-B14F-4D97-AF65-F5344CB8AC3E}">
        <p14:creationId xmlns:p14="http://schemas.microsoft.com/office/powerpoint/2010/main" val="2403535394"/>
      </p:ext>
    </p:extLst>
  </p:cSld>
  <p:clrMapOvr>
    <a:masterClrMapping/>
  </p:clrMapOvr>
  <p:transition/>
  <p:timing/>
</p:sld>
</file>

<file path=ppt/slides/slide1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5043F22-EC05-453B-A692-AF0BC55C12EB}"/>
              </a:ext>
            </a:extLst>
          </p:cNvPr>
          <p:cNvSpPr>
            <a:spLocks noGrp="1"/>
          </p:cNvSpPr>
          <p:nvPr>
            <p:ph type="title"/>
          </p:nvPr>
        </p:nvSpPr>
        <p:spPr/>
        <p:txBody>
          <a:bodyPr/>
          <a:lstStyle/>
          <a:p>
            <a:r>
              <a:rPr kumimoji="0" lang="en-US" sz="4400" b="0" i="0" u="none" strike="noStrike" kern="0" cap="none" spc="0" normalizeH="0" baseline="0" noProof="0">
                <a:ln>
                  <a:noFill/>
                </a:ln>
                <a:solidFill>
                  <a:srgbClr val="000000"/>
                </a:solidFill>
                <a:effectLst/>
                <a:uLnTx/>
                <a:uFillTx/>
                <a:latin typeface="Georgia" pitchFamily="18" charset="0"/>
                <a:cs typeface="Arial"/>
              </a:rPr>
              <a:t>Duties and Standards</a:t>
            </a:r>
            <a:endParaRPr lang="es-ES_tradnl"/>
          </a:p>
        </p:txBody>
      </p:sp>
      <p:sp>
        <p:nvSpPr>
          <p:cNvPr id="5" name="Content Placeholder 4">
            <a:extLst>
              <a:ext uri="{FF2B5EF4-FFF2-40B4-BE49-F238E27FC236}">
                <a16:creationId xmlns:a16="http://schemas.microsoft.com/office/drawing/2014/main" id="{A6C98979-DCFE-449D-A0BB-603AF218271E}"/>
              </a:ext>
            </a:extLst>
          </p:cNvPr>
          <p:cNvSpPr>
            <a:spLocks noGrp="1"/>
          </p:cNvSpPr>
          <p:nvPr>
            <p:ph sz="half" idx="2"/>
          </p:nvPr>
        </p:nvSpPr>
        <p:spPr>
          <a:xfrm>
            <a:off x="457200" y="1600200"/>
            <a:ext cx="8229600" cy="4525963"/>
          </a:xfrm>
        </p:spPr>
        <p:txBody>
          <a:bodyPr/>
          <a:lstStyle/>
          <a:p>
            <a:pPr marL="342900" marR="0" lvl="0" indent="-342900">
              <a:spcBef>
                <a:spcPct val="0"/>
              </a:spcBef>
              <a:spcAft>
                <a:spcPct val="0"/>
              </a:spcAft>
              <a:buFont typeface="Wingdings" pitchFamily="2" charset="2"/>
              <a:buChar char=""/>
            </a:pPr>
            <a:r>
              <a:rPr lang="en-US" sz="1600">
                <a:effectLst/>
                <a:latin typeface="Georgia" pitchFamily="18" charset="0"/>
                <a:ea typeface="Times New Roman" panose="02020603050405020304" pitchFamily="18" charset="0"/>
              </a:rPr>
              <a:t>The Board cannot enter into a contract with a board member or that board member’s immediate family (or a company of which one of these individuals owns more than 25%) unless the Board provides notice of its intent to do so to the unit ownership</a:t>
            </a:r>
            <a:endParaRPr lang="es-ES_tradnl" sz="16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600">
                <a:effectLst/>
                <a:latin typeface="Georgia" pitchFamily="18" charset="0"/>
                <a:ea typeface="Times New Roman" panose="02020603050405020304" pitchFamily="18" charset="0"/>
              </a:rPr>
              <a:t>Unit ownership may deliver a petition within 30 days of the notice to call for a vote</a:t>
            </a:r>
            <a:endParaRPr lang="es-ES_tradnl" sz="16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600">
                <a:effectLst/>
                <a:latin typeface="Georgia" pitchFamily="18" charset="0"/>
                <a:ea typeface="Times New Roman" panose="02020603050405020304" pitchFamily="18" charset="0"/>
              </a:rPr>
              <a:t>20% required</a:t>
            </a:r>
            <a:endParaRPr lang="es-ES_tradnl" sz="16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1600">
                <a:effectLst/>
                <a:latin typeface="Georgia" pitchFamily="18" charset="0"/>
                <a:ea typeface="Times New Roman" panose="02020603050405020304" pitchFamily="18" charset="0"/>
              </a:rPr>
              <a:t>Matter which 2/3 vote of unit owners is required:</a:t>
            </a:r>
            <a:endParaRPr lang="es-ES_tradnl" sz="16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600">
                <a:effectLst/>
                <a:latin typeface="Georgia" pitchFamily="18" charset="0"/>
                <a:ea typeface="Times New Roman" panose="02020603050405020304" pitchFamily="18" charset="0"/>
              </a:rPr>
              <a:t>Merger or consolidation of the association</a:t>
            </a:r>
            <a:endParaRPr lang="es-ES_tradnl" sz="16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600">
                <a:effectLst/>
                <a:latin typeface="Georgia" pitchFamily="18" charset="0"/>
                <a:ea typeface="Times New Roman" panose="02020603050405020304" pitchFamily="18" charset="0"/>
              </a:rPr>
              <a:t>sale, lease, exchange or other disposition (excluding mortgage or pledge) of all or substantially all of the property and assets of the association</a:t>
            </a:r>
            <a:endParaRPr lang="es-ES_tradnl" sz="16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600">
                <a:effectLst/>
                <a:latin typeface="Georgia" pitchFamily="18" charset="0"/>
                <a:ea typeface="Times New Roman" panose="02020603050405020304" pitchFamily="18" charset="0"/>
              </a:rPr>
              <a:t>the purchase or sale of land or of units on behalf of all unit owners</a:t>
            </a:r>
            <a:endParaRPr lang="es-ES_tradnl" sz="16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600">
                <a:effectLst/>
                <a:latin typeface="Georgia" pitchFamily="18" charset="0"/>
                <a:ea typeface="Times New Roman" panose="02020603050405020304" pitchFamily="18" charset="0"/>
              </a:rPr>
              <a:t>Right of First Refusal</a:t>
            </a:r>
            <a:endParaRPr lang="es-ES_tradnl" sz="16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sz="1600">
                <a:effectLst/>
                <a:latin typeface="Georgia" pitchFamily="18" charset="0"/>
                <a:ea typeface="Times New Roman" panose="02020603050405020304" pitchFamily="18" charset="0"/>
              </a:rPr>
              <a:t>Purchase of foreclosed property</a:t>
            </a:r>
          </a:p>
          <a:p>
            <a:pPr marL="342900" marR="0" lvl="0" indent="-342900">
              <a:spcBef>
                <a:spcPct val="0"/>
              </a:spcBef>
              <a:spcAft>
                <a:spcPct val="0"/>
              </a:spcAft>
              <a:buFont typeface="Wingdings" pitchFamily="2" charset="2"/>
              <a:buChar char=""/>
            </a:pPr>
            <a:r>
              <a:rPr lang="en-US" sz="1600">
                <a:effectLst/>
                <a:latin typeface="Georgia" pitchFamily="18" charset="0"/>
                <a:ea typeface="Times New Roman" panose="02020603050405020304" pitchFamily="18" charset="0"/>
              </a:rPr>
              <a:t>Rule making</a:t>
            </a:r>
            <a:endParaRPr lang="es-ES_tradnl" sz="16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600">
                <a:effectLst/>
                <a:latin typeface="Georgia" pitchFamily="18" charset="0"/>
                <a:ea typeface="Times New Roman" panose="02020603050405020304" pitchFamily="18" charset="0"/>
              </a:rPr>
              <a:t>Follow the procedure!</a:t>
            </a:r>
            <a:endParaRPr lang="es-ES_tradnl" sz="16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600">
                <a:effectLst/>
                <a:latin typeface="Georgia" pitchFamily="18" charset="0"/>
                <a:ea typeface="Times New Roman" panose="02020603050405020304" pitchFamily="18" charset="0"/>
              </a:rPr>
              <a:t>Unit Owner meeting – 10 to 30 days’ notice</a:t>
            </a:r>
            <a:endParaRPr lang="es-ES_tradnl" sz="16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600">
                <a:effectLst/>
                <a:latin typeface="Georgia" pitchFamily="18" charset="0"/>
                <a:ea typeface="Times New Roman" panose="02020603050405020304" pitchFamily="18" charset="0"/>
              </a:rPr>
              <a:t>Notice must provide full text of the proposed rule</a:t>
            </a:r>
            <a:endParaRPr lang="es-ES_tradnl" sz="1600">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2455168875"/>
      </p:ext>
    </p:extLst>
  </p:cSld>
  <p:clrMapOvr>
    <a:masterClrMapping/>
  </p:clrMapOvr>
  <p:transition/>
  <p:timing/>
</p:sld>
</file>

<file path=ppt/slides/slide1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0B985955-A9A2-4198-BB47-5B0CB2F42EE4}"/>
              </a:ext>
            </a:extLst>
          </p:cNvPr>
          <p:cNvSpPr>
            <a:spLocks noGrp="1"/>
          </p:cNvSpPr>
          <p:nvPr>
            <p:ph type="title"/>
          </p:nvPr>
        </p:nvSpPr>
        <p:spPr/>
        <p:txBody>
          <a:bodyPr/>
          <a:lstStyle/>
          <a:p>
            <a:r>
              <a:rPr kumimoji="0" lang="en-US" sz="4400" b="0" i="0" u="none" strike="noStrike" kern="0" cap="none" spc="0" normalizeH="0" baseline="0" noProof="0">
                <a:ln>
                  <a:noFill/>
                </a:ln>
                <a:solidFill>
                  <a:srgbClr val="000000"/>
                </a:solidFill>
                <a:effectLst/>
                <a:uLnTx/>
                <a:uFillTx/>
                <a:latin typeface="Georgia" pitchFamily="18" charset="0"/>
                <a:cs typeface="Arial"/>
              </a:rPr>
              <a:t>Duties and Standards, Continued</a:t>
            </a:r>
            <a:endParaRPr lang="es-ES_tradnl"/>
          </a:p>
        </p:txBody>
      </p:sp>
      <p:sp>
        <p:nvSpPr>
          <p:cNvPr id="5" name="Content Placeholder 4">
            <a:extLst>
              <a:ext uri="{FF2B5EF4-FFF2-40B4-BE49-F238E27FC236}">
                <a16:creationId xmlns:a16="http://schemas.microsoft.com/office/drawing/2014/main" id="{0D087C05-0911-439A-A2AE-5C46EC7A3DBA}"/>
              </a:ext>
            </a:extLst>
          </p:cNvPr>
          <p:cNvSpPr>
            <a:spLocks noGrp="1"/>
          </p:cNvSpPr>
          <p:nvPr>
            <p:ph sz="half" idx="1"/>
          </p:nvPr>
        </p:nvSpPr>
        <p:spPr>
          <a:xfrm>
            <a:off x="457200" y="1600200"/>
            <a:ext cx="8229600" cy="4525963"/>
          </a:xfrm>
        </p:spPr>
        <p:txBody>
          <a:bodyPr/>
          <a:lstStyle/>
          <a:p>
            <a:pPr marL="0" marR="0">
              <a:spcBef>
                <a:spcPct val="0"/>
              </a:spcBef>
              <a:spcAft>
                <a:spcPct val="0"/>
              </a:spcAft>
            </a:pPr>
            <a:r>
              <a:rPr lang="en-US" sz="2000">
                <a:effectLst/>
                <a:latin typeface="Georgia" pitchFamily="18" charset="0"/>
                <a:ea typeface="Times New Roman" panose="02020603050405020304" pitchFamily="18" charset="0"/>
              </a:rPr>
              <a:t>Watch out for: except or otherwise terms -- sometimes the act sets an immovable standard and sometimes it makes a benchmark but defers. Check the Act then the declaration and bylaws</a:t>
            </a:r>
            <a:endParaRPr lang="es-ES_tradnl" sz="2000">
              <a:effectLst/>
              <a:latin typeface="Georgia" pitchFamily="18" charset="0"/>
              <a:ea typeface="Times New Roman" panose="02020603050405020304" pitchFamily="18" charset="0"/>
            </a:endParaRPr>
          </a:p>
          <a:p>
            <a:pPr marL="457200" marR="0">
              <a:spcBef>
                <a:spcPct val="0"/>
              </a:spcBef>
              <a:spcAft>
                <a:spcPct val="0"/>
              </a:spcAft>
            </a:pPr>
            <a:r>
              <a:rPr lang="en-US" sz="2000" b="1" i="1">
                <a:effectLst/>
                <a:latin typeface="Georgia" pitchFamily="18" charset="0"/>
                <a:ea typeface="Times New Roman" panose="02020603050405020304" pitchFamily="18" charset="0"/>
              </a:rPr>
              <a:t>For example</a:t>
            </a:r>
            <a:r>
              <a:rPr lang="en-US" sz="2000">
                <a:effectLst/>
                <a:latin typeface="Georgia" pitchFamily="18" charset="0"/>
                <a:ea typeface="Times New Roman" panose="02020603050405020304" pitchFamily="18" charset="0"/>
              </a:rPr>
              <a:t>: The Act sets forth how notice has to be sent of board meetings. The Declaration can be more restrictive and the association will have to abide by both. </a:t>
            </a:r>
            <a:endParaRPr lang="es-ES_tradnl" sz="2000">
              <a:effectLst/>
              <a:latin typeface="Georgia" pitchFamily="18" charset="0"/>
              <a:ea typeface="Times New Roman" panose="02020603050405020304" pitchFamily="18" charset="0"/>
            </a:endParaRPr>
          </a:p>
          <a:p>
            <a:pPr marL="457200" marR="0">
              <a:spcBef>
                <a:spcPct val="0"/>
              </a:spcBef>
              <a:spcAft>
                <a:spcPct val="0"/>
              </a:spcAft>
            </a:pPr>
            <a:r>
              <a:rPr lang="en-US" sz="2000" b="1" i="1">
                <a:effectLst/>
                <a:latin typeface="Georgia" pitchFamily="18" charset="0"/>
                <a:ea typeface="Times New Roman" panose="02020603050405020304" pitchFamily="18" charset="0"/>
              </a:rPr>
              <a:t>For example</a:t>
            </a:r>
            <a:r>
              <a:rPr lang="en-US" sz="2000">
                <a:effectLst/>
                <a:latin typeface="Georgia" pitchFamily="18" charset="0"/>
                <a:ea typeface="Times New Roman" panose="02020603050405020304" pitchFamily="18" charset="0"/>
              </a:rPr>
              <a:t>: The Act allows the association to enter into a management agreement and does not place limits on it. Many declarations (like </a:t>
            </a:r>
            <a:r>
              <a:rPr lang="en-US" sz="2000" i="1">
                <a:effectLst/>
                <a:latin typeface="Georgia" pitchFamily="18" charset="0"/>
                <a:ea typeface="Times New Roman" panose="02020603050405020304" pitchFamily="18" charset="0"/>
              </a:rPr>
              <a:t>Forest Villa</a:t>
            </a:r>
            <a:r>
              <a:rPr lang="en-US" sz="2000">
                <a:effectLst/>
                <a:latin typeface="Georgia" pitchFamily="18" charset="0"/>
                <a:ea typeface="Times New Roman" panose="02020603050405020304" pitchFamily="18" charset="0"/>
              </a:rPr>
              <a:t>) limit the length or termination provisions that can be in a management agreement.</a:t>
            </a:r>
            <a:endParaRPr lang="es-ES_tradnl" sz="2000">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1153593552"/>
      </p:ext>
    </p:extLst>
  </p:cSld>
  <p:clrMapOvr>
    <a:masterClrMapping/>
  </p:clrMapOvr>
  <p:transition/>
  <p:timing/>
</p:sld>
</file>

<file path=ppt/slides/slide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098" name="Title 1"/>
          <p:cNvSpPr>
            <a:spLocks noGrp="1"/>
          </p:cNvSpPr>
          <p:nvPr>
            <p:ph type="title"/>
          </p:nvPr>
        </p:nvSpPr>
        <p:spPr/>
        <p:txBody>
          <a:bodyPr/>
          <a:lstStyle/>
          <a:p>
            <a:pPr eaLnBrk="1" hangingPunct="1"/>
            <a:r>
              <a:rPr lang="en-US">
                <a:latin typeface="Georgia" pitchFamily="18" charset="0"/>
              </a:rPr>
              <a:t>Saul Ewing LLP</a:t>
            </a:r>
            <a:endParaRPr lang="en-US" altLang="en-US">
              <a:latin typeface="Georgia" pitchFamily="18" charset="0"/>
            </a:endParaRPr>
          </a:p>
        </p:txBody>
      </p:sp>
      <p:sp>
        <p:nvSpPr>
          <p:cNvPr id="5" name="Text Placeholder 4">
            <a:extLst>
              <a:ext uri="{FF2B5EF4-FFF2-40B4-BE49-F238E27FC236}">
                <a16:creationId xmlns:a16="http://schemas.microsoft.com/office/drawing/2014/main" id="{2228EAC2-4AB5-43B3-8A10-632EF49129E6}"/>
              </a:ext>
            </a:extLst>
          </p:cNvPr>
          <p:cNvSpPr>
            <a:spLocks noGrp="1"/>
          </p:cNvSpPr>
          <p:nvPr>
            <p:ph type="body" idx="1"/>
          </p:nvPr>
        </p:nvSpPr>
        <p:spPr/>
        <p:txBody>
          <a:bodyPr/>
          <a:lstStyle/>
          <a:p>
            <a:pPr algn="ctr"/>
            <a:r>
              <a:rPr lang="en-US" sz="1600">
                <a:latin typeface="Georgia" pitchFamily="18" charset="0"/>
              </a:rPr>
              <a:t>James R. Stevens</a:t>
            </a:r>
          </a:p>
          <a:p>
            <a:pPr algn="ctr"/>
            <a:r>
              <a:rPr lang="en-US" sz="1600">
                <a:latin typeface="Georgia" pitchFamily="18" charset="0"/>
              </a:rPr>
              <a:t>james.stevens@saul.com</a:t>
            </a:r>
          </a:p>
        </p:txBody>
      </p:sp>
      <p:pic>
        <p:nvPicPr>
          <p:cNvPr id="10" name="Content Placeholder 9">
            <a:extLst>
              <a:ext uri="{FF2B5EF4-FFF2-40B4-BE49-F238E27FC236}">
                <a16:creationId xmlns:a16="http://schemas.microsoft.com/office/drawing/2014/main" id="{1A3F2FD5-961F-4F33-AA53-0DE1C330E011}"/>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305719" y="2978944"/>
            <a:ext cx="2343150" cy="2343150"/>
          </a:xfrm>
        </p:spPr>
      </p:pic>
      <p:sp>
        <p:nvSpPr>
          <p:cNvPr id="7" name="Text Placeholder 6">
            <a:extLst>
              <a:ext uri="{FF2B5EF4-FFF2-40B4-BE49-F238E27FC236}">
                <a16:creationId xmlns:a16="http://schemas.microsoft.com/office/drawing/2014/main" id="{09264E96-0FE2-46D8-93E7-E82FB48D797D}"/>
              </a:ext>
            </a:extLst>
          </p:cNvPr>
          <p:cNvSpPr>
            <a:spLocks noGrp="1"/>
          </p:cNvSpPr>
          <p:nvPr>
            <p:ph type="body" sz="quarter" idx="3"/>
          </p:nvPr>
        </p:nvSpPr>
        <p:spPr/>
        <p:txBody>
          <a:bodyPr/>
          <a:lstStyle/>
          <a:p>
            <a:pPr algn="ctr"/>
            <a:r>
              <a:rPr lang="en-US" sz="1600">
                <a:latin typeface="Georgia" pitchFamily="18" charset="0"/>
              </a:rPr>
              <a:t>Elizabeth A. Thompson</a:t>
            </a:r>
          </a:p>
          <a:p>
            <a:pPr algn="ctr"/>
            <a:r>
              <a:rPr lang="en-US" sz="1600">
                <a:latin typeface="Georgia" pitchFamily="18" charset="0"/>
              </a:rPr>
              <a:t>elizabeth.thompson@saul.com</a:t>
            </a:r>
          </a:p>
        </p:txBody>
      </p:sp>
      <p:pic>
        <p:nvPicPr>
          <p:cNvPr id="12" name="Content Placeholder 11">
            <a:extLst>
              <a:ext uri="{FF2B5EF4-FFF2-40B4-BE49-F238E27FC236}">
                <a16:creationId xmlns:a16="http://schemas.microsoft.com/office/drawing/2014/main" id="{BEE7BC6B-460F-4B35-8BFD-0B739BBB9A56}"/>
              </a:ext>
            </a:extLst>
          </p:cNvPr>
          <p:cNvPicPr>
            <a:picLocks noGrp="1" noChangeAspect="1"/>
          </p:cNvPicPr>
          <p:nvPr>
            <p:ph sz="quarter" idx="4"/>
          </p:nvPr>
        </p:nvPicPr>
        <p:blipFill>
          <a:blip r:embed="rId4">
            <a:extLst>
              <a:ext uri="{28A0092B-C50C-407E-A947-70E740481C1C}">
                <a14:useLocalDpi xmlns:a14="http://schemas.microsoft.com/office/drawing/2010/main" val="0"/>
              </a:ext>
            </a:extLst>
          </a:blip>
          <a:stretch>
            <a:fillRect/>
          </a:stretch>
        </p:blipFill>
        <p:spPr>
          <a:xfrm>
            <a:off x="5494337" y="2978944"/>
            <a:ext cx="2343150" cy="2343150"/>
          </a:xfrm>
        </p:spPr>
      </p:pic>
    </p:spTree>
  </p:cSld>
  <p:clrMapOvr>
    <a:masterClrMapping/>
  </p:clrMapOvr>
  <p:transition/>
  <p:timing/>
</p:sld>
</file>

<file path=ppt/slides/slide20.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212E593-3233-4862-A29A-223D89B42ACC}"/>
              </a:ext>
            </a:extLst>
          </p:cNvPr>
          <p:cNvSpPr>
            <a:spLocks noGrp="1"/>
          </p:cNvSpPr>
          <p:nvPr>
            <p:ph type="title"/>
          </p:nvPr>
        </p:nvSpPr>
        <p:spPr/>
        <p:txBody>
          <a:bodyPr/>
          <a:lstStyle/>
          <a:p>
            <a:r>
              <a:rPr kumimoji="0" lang="en-US" sz="4000" b="1" i="1" u="none" strike="noStrike" kern="0" cap="none" spc="0" normalizeH="0" baseline="0" noProof="0" err="1">
                <a:ln>
                  <a:noFill/>
                </a:ln>
                <a:solidFill>
                  <a:srgbClr val="000000"/>
                </a:solidFill>
                <a:effectLst/>
                <a:uLnTx/>
                <a:uFillTx/>
                <a:latin typeface="Georgia" pitchFamily="18" charset="0"/>
                <a:cs typeface="Arial"/>
              </a:rPr>
              <a:t>CICAA</a:t>
            </a:r>
            <a:endParaRPr lang="es-ES_tradnl"/>
          </a:p>
        </p:txBody>
      </p:sp>
      <p:sp>
        <p:nvSpPr>
          <p:cNvPr id="3" name="Content Placeholder 2">
            <a:extLst>
              <a:ext uri="{FF2B5EF4-FFF2-40B4-BE49-F238E27FC236}">
                <a16:creationId xmlns:a16="http://schemas.microsoft.com/office/drawing/2014/main" id="{D60B0B5F-0AEA-4A55-BC4E-21B7224596CB}"/>
              </a:ext>
            </a:extLst>
          </p:cNvPr>
          <p:cNvSpPr>
            <a:spLocks noGrp="1"/>
          </p:cNvSpPr>
          <p:nvPr>
            <p:ph sz="half" idx="1"/>
          </p:nvPr>
        </p:nvSpPr>
        <p:spPr/>
        <p:txBody>
          <a:bodyPr/>
          <a:lstStyle/>
          <a:p>
            <a:pPr marL="0" marR="0" indent="0">
              <a:spcBef>
                <a:spcPct val="0"/>
              </a:spcBef>
              <a:spcAft>
                <a:spcPct val="0"/>
              </a:spcAft>
              <a:buNone/>
            </a:pPr>
            <a:r>
              <a:rPr lang="en-US" sz="2000">
                <a:latin typeface="Georgia" pitchFamily="18" charset="0"/>
                <a:ea typeface="Times New Roman" panose="02020603050405020304" pitchFamily="18" charset="0"/>
              </a:rPr>
              <a:t>Tracks the Condo Act in some places and does not in others.</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2000">
                <a:latin typeface="Georgia" pitchFamily="18" charset="0"/>
                <a:ea typeface="Times New Roman" panose="02020603050405020304" pitchFamily="18" charset="0"/>
              </a:rPr>
              <a:t>Applies to non-condo homeowners’ associations</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Townhomes, single family homes, any association (other than a master association or a cooperative housing project) that has not subjected itself to the condo act.</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Far less clear and far less specific than the Condo Act.</a:t>
            </a:r>
            <a:endParaRPr lang="es-ES_tradnl" sz="2000">
              <a:effectLst/>
              <a:latin typeface="Georgia" pitchFamily="18" charset="0"/>
              <a:ea typeface="Times New Roman" panose="02020603050405020304" pitchFamily="18" charset="0"/>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2000" b="0" i="0" u="none" strike="noStrike" kern="0" cap="none" spc="0" normalizeH="0" baseline="0" noProof="0">
              <a:ln>
                <a:noFill/>
              </a:ln>
              <a:solidFill>
                <a:srgbClr val="000000"/>
              </a:solidFill>
              <a:effectLst/>
              <a:uLnTx/>
              <a:uFillTx/>
              <a:latin typeface="Georgia" pitchFamily="18" charset="0"/>
              <a:cs typeface="Arial"/>
            </a:endParaRPr>
          </a:p>
          <a:p>
            <a:pPr marL="342900" marR="0" lvl="0" indent="-342900" algn="l" defTabSz="914400" rtl="0" eaLnBrk="1" fontAlgn="base" latinLnBrk="0" hangingPunct="1">
              <a:lnSpc>
                <a:spcPct val="100000"/>
              </a:lnSpc>
              <a:spcBef>
                <a:spcPct val="20000"/>
              </a:spcBef>
              <a:spcAft>
                <a:spcPct val="0"/>
              </a:spcAft>
              <a:buClrTx/>
              <a:buSzTx/>
              <a:buFontTx/>
              <a:buChar char="•"/>
              <a:defRPr/>
            </a:pPr>
            <a:endParaRPr kumimoji="0" lang="en-US" sz="2000" b="0" i="0" u="none" strike="noStrike" kern="0" cap="none" spc="0" normalizeH="0" baseline="0" noProof="0">
              <a:ln>
                <a:noFill/>
              </a:ln>
              <a:solidFill>
                <a:srgbClr val="000000"/>
              </a:solidFill>
              <a:effectLst/>
              <a:uLnTx/>
              <a:uFillTx/>
              <a:latin typeface="Georgia" pitchFamily="18" charset="0"/>
              <a:cs typeface="Arial"/>
            </a:endParaRPr>
          </a:p>
          <a:p>
            <a:endParaRPr lang="es-ES_tradnl" sz="2000">
              <a:latin typeface="Georgia" pitchFamily="18" charset="0"/>
            </a:endParaRPr>
          </a:p>
        </p:txBody>
      </p:sp>
      <p:pic>
        <p:nvPicPr>
          <p:cNvPr id="6" name="Content Placeholder 5">
            <a:extLst>
              <a:ext uri="{FF2B5EF4-FFF2-40B4-BE49-F238E27FC236}">
                <a16:creationId xmlns:a16="http://schemas.microsoft.com/office/drawing/2014/main" id="{A61A4566-03D4-40C2-9B03-EA267724A614}"/>
              </a:ext>
            </a:extLst>
          </p:cNvPr>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762500" y="2472531"/>
            <a:ext cx="3810000" cy="2781300"/>
          </a:xfrm>
        </p:spPr>
      </p:pic>
    </p:spTree>
    <p:extLst>
      <p:ext uri="{BB962C8B-B14F-4D97-AF65-F5344CB8AC3E}">
        <p14:creationId xmlns:p14="http://schemas.microsoft.com/office/powerpoint/2010/main" val="2340409491"/>
      </p:ext>
    </p:extLst>
  </p:cSld>
  <p:clrMapOvr>
    <a:masterClrMapping/>
  </p:clrMapOvr>
  <p:transition/>
  <p:timing/>
</p:sld>
</file>

<file path=ppt/slides/slide21.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32A8818-FCC8-4427-9B84-79CC7558C5AE}"/>
              </a:ext>
            </a:extLst>
          </p:cNvPr>
          <p:cNvSpPr>
            <a:spLocks noGrp="1"/>
          </p:cNvSpPr>
          <p:nvPr>
            <p:ph type="title"/>
          </p:nvPr>
        </p:nvSpPr>
        <p:spPr/>
        <p:txBody>
          <a:bodyPr/>
          <a:lstStyle/>
          <a:p>
            <a:r>
              <a:rPr kumimoji="0" lang="en-US" sz="4400" b="1" i="1" u="none" strike="noStrike" kern="0" cap="none" spc="0" normalizeH="0" baseline="0" noProof="0">
                <a:ln>
                  <a:noFill/>
                </a:ln>
                <a:solidFill>
                  <a:srgbClr val="000000"/>
                </a:solidFill>
                <a:effectLst/>
                <a:uLnTx/>
                <a:uFillTx/>
                <a:latin typeface="Georgia" pitchFamily="18" charset="0"/>
                <a:cs typeface="Arial"/>
              </a:rPr>
              <a:t>The NFPCA</a:t>
            </a:r>
            <a:endParaRPr lang="es-ES_tradnl"/>
          </a:p>
        </p:txBody>
      </p:sp>
      <p:sp>
        <p:nvSpPr>
          <p:cNvPr id="4" name="Content Placeholder 3">
            <a:extLst>
              <a:ext uri="{FF2B5EF4-FFF2-40B4-BE49-F238E27FC236}">
                <a16:creationId xmlns:a16="http://schemas.microsoft.com/office/drawing/2014/main" id="{CC616844-A8C1-4C08-B022-9EAAE1453737}"/>
              </a:ext>
            </a:extLst>
          </p:cNvPr>
          <p:cNvSpPr>
            <a:spLocks noGrp="1"/>
          </p:cNvSpPr>
          <p:nvPr>
            <p:ph sz="half" idx="1"/>
          </p:nvPr>
        </p:nvSpPr>
        <p:spPr>
          <a:xfrm>
            <a:off x="457200" y="1600200"/>
            <a:ext cx="8229600" cy="4525963"/>
          </a:xfrm>
        </p:spPr>
        <p:txBody>
          <a:bodyPr/>
          <a:lstStyle/>
          <a:p>
            <a:pPr marL="342900" marR="0" lvl="0" indent="-342900">
              <a:spcBef>
                <a:spcPct val="0"/>
              </a:spcBef>
              <a:spcAft>
                <a:spcPct val="0"/>
              </a:spcAft>
              <a:buFont typeface="Wingdings" pitchFamily="2" charset="2"/>
              <a:buChar char=""/>
            </a:pPr>
            <a:r>
              <a:rPr lang="en-US" sz="2000">
                <a:effectLst/>
                <a:latin typeface="Georgia" pitchFamily="18" charset="0"/>
                <a:ea typeface="Times New Roman" panose="02020603050405020304" pitchFamily="18" charset="0"/>
              </a:rPr>
              <a:t>Can provide additional guidance where the Condo Act or CICAA is silent on an issue.</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2000">
                <a:effectLst/>
                <a:latin typeface="Georgia" pitchFamily="18" charset="0"/>
                <a:ea typeface="Times New Roman" panose="02020603050405020304" pitchFamily="18" charset="0"/>
              </a:rPr>
              <a:t>Also may need to be referenced on governance issues (removal, similar records access, and corporate filings with the State of Illinois)</a:t>
            </a:r>
            <a:endParaRPr lang="es-ES_tradnl" sz="2000">
              <a:effectLst/>
              <a:latin typeface="Georgia" pitchFamily="18" charset="0"/>
              <a:ea typeface="Times New Roman" panose="02020603050405020304" pitchFamily="18" charset="0"/>
            </a:endParaRPr>
          </a:p>
          <a:p>
            <a:endParaRPr lang="es-ES_tradnl" sz="2000">
              <a:latin typeface="Georgia" pitchFamily="18" charset="0"/>
            </a:endParaRPr>
          </a:p>
        </p:txBody>
      </p:sp>
    </p:spTree>
    <p:extLst>
      <p:ext uri="{BB962C8B-B14F-4D97-AF65-F5344CB8AC3E}">
        <p14:creationId xmlns:p14="http://schemas.microsoft.com/office/powerpoint/2010/main" val="4289537475"/>
      </p:ext>
    </p:extLst>
  </p:cSld>
  <p:clrMapOvr>
    <a:masterClrMapping/>
  </p:clrMapOvr>
  <p:transition/>
  <p:timing/>
</p:sld>
</file>

<file path=ppt/slides/slide22.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F626FE49-5495-42FA-BC52-FFFBF91E8D2F}"/>
              </a:ext>
            </a:extLst>
          </p:cNvPr>
          <p:cNvSpPr>
            <a:spLocks noGrp="1"/>
          </p:cNvSpPr>
          <p:nvPr>
            <p:ph type="ctrTitle"/>
          </p:nvPr>
        </p:nvSpPr>
        <p:spPr/>
        <p:txBody>
          <a:bodyPr/>
          <a:lstStyle/>
          <a:p>
            <a:pPr algn="ctr"/>
            <a:r>
              <a:rPr lang="en-US">
                <a:solidFill>
                  <a:srgbClr val="000000"/>
                </a:solidFill>
                <a:latin typeface="Georgia" pitchFamily="18" charset="0"/>
                <a:cs typeface="Arial"/>
              </a:rPr>
              <a:t>Section Two</a:t>
            </a:r>
            <a:endParaRPr lang="es-ES_tradnl"/>
          </a:p>
        </p:txBody>
      </p:sp>
      <p:sp>
        <p:nvSpPr>
          <p:cNvPr id="5" name="Subtitle 4">
            <a:extLst>
              <a:ext uri="{FF2B5EF4-FFF2-40B4-BE49-F238E27FC236}">
                <a16:creationId xmlns:a16="http://schemas.microsoft.com/office/drawing/2014/main" id="{791C8059-1BBF-488B-96E2-0BEBA1F4A5A7}"/>
              </a:ext>
            </a:extLst>
          </p:cNvPr>
          <p:cNvSpPr>
            <a:spLocks noGrp="1"/>
          </p:cNvSpPr>
          <p:nvPr>
            <p:ph type="subTitle" idx="1"/>
          </p:nvPr>
        </p:nvSpPr>
        <p:spPr>
          <a:xfrm>
            <a:off x="2362200" y="4191000"/>
            <a:ext cx="4038600" cy="1143000"/>
          </a:xfrm>
        </p:spPr>
        <p:txBody>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en-US" sz="3000" b="0" i="0" u="none" strike="noStrike" kern="0" cap="none" spc="0" normalizeH="0" baseline="0" noProof="0">
                <a:ln>
                  <a:noFill/>
                </a:ln>
                <a:solidFill>
                  <a:srgbClr val="000000"/>
                </a:solidFill>
                <a:effectLst/>
                <a:uLnTx/>
                <a:uFillTx/>
                <a:latin typeface="Georgia" pitchFamily="18" charset="0"/>
                <a:cs typeface="Arial"/>
              </a:rPr>
              <a:t>Dissecting Declarations/By-Laws</a:t>
            </a:r>
            <a:endParaRPr lang="es-ES_tradnl"/>
          </a:p>
        </p:txBody>
      </p:sp>
    </p:spTree>
    <p:extLst>
      <p:ext uri="{BB962C8B-B14F-4D97-AF65-F5344CB8AC3E}">
        <p14:creationId xmlns:p14="http://schemas.microsoft.com/office/powerpoint/2010/main" val="3107132930"/>
      </p:ext>
    </p:extLst>
  </p:cSld>
  <p:clrMapOvr>
    <a:masterClrMapping/>
  </p:clrMapOvr>
  <p:transition/>
  <p:timing/>
</p:sld>
</file>

<file path=ppt/slides/slide2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55524F2-A6B0-455B-AAB7-65DBDEE95F6B}"/>
              </a:ext>
            </a:extLst>
          </p:cNvPr>
          <p:cNvSpPr>
            <a:spLocks noGrp="1"/>
          </p:cNvSpPr>
          <p:nvPr>
            <p:ph type="title"/>
          </p:nvPr>
        </p:nvSpPr>
        <p:spPr/>
        <p:txBody>
          <a:bodyPr/>
          <a:lstStyle/>
          <a:p>
            <a:r>
              <a:rPr kumimoji="0" lang="en-US" sz="4400" b="1" i="1" u="none" strike="noStrike" kern="0" cap="none" spc="0" normalizeH="0" baseline="0" noProof="0">
                <a:ln>
                  <a:noFill/>
                </a:ln>
                <a:solidFill>
                  <a:srgbClr val="000000"/>
                </a:solidFill>
                <a:effectLst/>
                <a:uLnTx/>
                <a:uFillTx/>
                <a:latin typeface="Georgia" pitchFamily="18" charset="0"/>
                <a:cs typeface="Arial"/>
              </a:rPr>
              <a:t>How Should We Digest These Huge Documents?</a:t>
            </a:r>
            <a:endParaRPr lang="es-ES_tradnl"/>
          </a:p>
        </p:txBody>
      </p:sp>
      <p:sp>
        <p:nvSpPr>
          <p:cNvPr id="3" name="Content Placeholder 2">
            <a:extLst>
              <a:ext uri="{FF2B5EF4-FFF2-40B4-BE49-F238E27FC236}">
                <a16:creationId xmlns:a16="http://schemas.microsoft.com/office/drawing/2014/main" id="{B2D121AE-289B-4F82-B746-4F9E903DA3BA}"/>
              </a:ext>
            </a:extLst>
          </p:cNvPr>
          <p:cNvSpPr>
            <a:spLocks noGrp="1"/>
          </p:cNvSpPr>
          <p:nvPr>
            <p:ph idx="1"/>
          </p:nvPr>
        </p:nvSpPr>
        <p:spPr/>
        <p:txBody>
          <a:bodyPr/>
          <a:lstStyle/>
          <a:p>
            <a:pPr marL="342900" marR="0" lvl="0" indent="-342900">
              <a:spcBef>
                <a:spcPct val="0"/>
              </a:spcBef>
              <a:spcAft>
                <a:spcPct val="0"/>
              </a:spcAft>
              <a:buFont typeface="Wingdings" pitchFamily="2" charset="2"/>
              <a:buChar char=""/>
            </a:pPr>
            <a:r>
              <a:rPr lang="en-US" sz="2000" b="1">
                <a:effectLst/>
                <a:latin typeface="Georgia" pitchFamily="18" charset="0"/>
                <a:ea typeface="Times New Roman" panose="02020603050405020304" pitchFamily="18" charset="0"/>
              </a:rPr>
              <a:t>The good news</a:t>
            </a:r>
            <a:r>
              <a:rPr lang="en-US" sz="2000">
                <a:effectLst/>
                <a:latin typeface="Georgia" pitchFamily="18" charset="0"/>
                <a:ea typeface="Times New Roman" panose="02020603050405020304" pitchFamily="18" charset="0"/>
              </a:rPr>
              <a:t>: they are generally organized by topic</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Issues regarding unit owner and board meetings, elections, use and occupancy restrictions, and assessments are </a:t>
            </a:r>
            <a:r>
              <a:rPr lang="en-US" sz="2000" i="1">
                <a:effectLst/>
                <a:latin typeface="Georgia" pitchFamily="18" charset="0"/>
                <a:ea typeface="Times New Roman" panose="02020603050405020304" pitchFamily="18" charset="0"/>
              </a:rPr>
              <a:t>generally</a:t>
            </a:r>
            <a:r>
              <a:rPr lang="en-US" sz="2000">
                <a:effectLst/>
                <a:latin typeface="Georgia" pitchFamily="18" charset="0"/>
                <a:ea typeface="Times New Roman" panose="02020603050405020304" pitchFamily="18" charset="0"/>
              </a:rPr>
              <a:t> found in the By-Laws</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The Declaration is otherwise often set up with each paragraph or article being broken down into a topic: insurance requirements, maintenance obligations, easements, etc.</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2000" b="1">
                <a:effectLst/>
                <a:latin typeface="Georgia" pitchFamily="18" charset="0"/>
                <a:ea typeface="Times New Roman" panose="02020603050405020304" pitchFamily="18" charset="0"/>
              </a:rPr>
              <a:t>The bad news</a:t>
            </a:r>
            <a:r>
              <a:rPr lang="en-US" sz="2000">
                <a:effectLst/>
                <a:latin typeface="Georgia" pitchFamily="18" charset="0"/>
                <a:ea typeface="Times New Roman" panose="02020603050405020304" pitchFamily="18" charset="0"/>
              </a:rPr>
              <a:t>: they are long, legalese, and often outdated!</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2000">
                <a:effectLst/>
                <a:latin typeface="Georgia" pitchFamily="18" charset="0"/>
                <a:ea typeface="Times New Roman" panose="02020603050405020304" pitchFamily="18" charset="0"/>
              </a:rPr>
              <a:t>Though there are some prevailing standards (lawyers love forms and borrow from colleagues) each Declaration drafter is different and can use very different language.</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Is a contract an agreement, an obligation, or just a contract?</a:t>
            </a:r>
          </a:p>
          <a:p>
            <a:pPr marL="457200" marR="0" lvl="1" indent="0">
              <a:spcBef>
                <a:spcPct val="0"/>
              </a:spcBef>
              <a:spcAft>
                <a:spcPct val="0"/>
              </a:spcAft>
              <a:buNone/>
            </a:pPr>
            <a:endParaRPr lang="es-ES_tradnl" sz="2000">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3431469611"/>
      </p:ext>
    </p:extLst>
  </p:cSld>
  <p:clrMapOvr>
    <a:masterClrMapping/>
  </p:clrMapOvr>
  <p:transition/>
  <p:timing/>
</p:sld>
</file>

<file path=ppt/slides/slide2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4671AA6-E39B-4994-8CEF-0829EE052C95}"/>
              </a:ext>
            </a:extLst>
          </p:cNvPr>
          <p:cNvSpPr>
            <a:spLocks noGrp="1"/>
          </p:cNvSpPr>
          <p:nvPr>
            <p:ph type="title"/>
          </p:nvPr>
        </p:nvSpPr>
        <p:spPr/>
        <p:txBody>
          <a:bodyPr/>
          <a:lstStyle/>
          <a:p>
            <a:r>
              <a:rPr kumimoji="0" lang="en-US" sz="4400" b="0" i="0" u="none" strike="noStrike" kern="0" cap="none" spc="0" normalizeH="0" baseline="0" noProof="0">
                <a:ln>
                  <a:noFill/>
                </a:ln>
                <a:solidFill>
                  <a:srgbClr val="000000"/>
                </a:solidFill>
                <a:effectLst/>
                <a:uLnTx/>
                <a:uFillTx/>
                <a:latin typeface="Georgia" pitchFamily="18" charset="0"/>
                <a:cs typeface="Arial"/>
              </a:rPr>
              <a:t>Definitions and Devilish Details</a:t>
            </a:r>
            <a:endParaRPr lang="es-ES_tradnl"/>
          </a:p>
        </p:txBody>
      </p:sp>
      <p:sp>
        <p:nvSpPr>
          <p:cNvPr id="3" name="Content Placeholder 2">
            <a:extLst>
              <a:ext uri="{FF2B5EF4-FFF2-40B4-BE49-F238E27FC236}">
                <a16:creationId xmlns:a16="http://schemas.microsoft.com/office/drawing/2014/main" id="{136259A6-E5A3-4F23-8A0F-9971F6800B29}"/>
              </a:ext>
            </a:extLst>
          </p:cNvPr>
          <p:cNvSpPr>
            <a:spLocks noGrp="1"/>
          </p:cNvSpPr>
          <p:nvPr>
            <p:ph idx="1"/>
          </p:nvPr>
        </p:nvSpPr>
        <p:spPr/>
        <p:txBody>
          <a:bodyPr/>
          <a:lstStyle/>
          <a:p>
            <a:pPr marL="0" marR="0" indent="0">
              <a:spcBef>
                <a:spcPct val="0"/>
              </a:spcBef>
              <a:spcAft>
                <a:spcPct val="0"/>
              </a:spcAft>
              <a:buNone/>
            </a:pPr>
            <a:r>
              <a:rPr lang="en-US" sz="2000" err="1">
                <a:effectLst/>
                <a:latin typeface="Georgia" pitchFamily="18" charset="0"/>
                <a:ea typeface="Times New Roman" panose="02020603050405020304" pitchFamily="18" charset="0"/>
              </a:rPr>
              <a:t>LCE definition nightmares</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2000">
                <a:effectLst/>
                <a:latin typeface="Georgia" pitchFamily="18" charset="0"/>
                <a:ea typeface="Times New Roman" panose="02020603050405020304" pitchFamily="18" charset="0"/>
              </a:rPr>
              <a:t>Maintenance obligations are not going to be found in the act, but will largely be governed by your Declaration</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2000">
                <a:effectLst/>
                <a:latin typeface="Georgia" pitchFamily="18" charset="0"/>
                <a:ea typeface="Times New Roman" panose="02020603050405020304" pitchFamily="18" charset="0"/>
              </a:rPr>
              <a:t>A Condo Act favorite: “unless otherwise provided”</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2000">
                <a:effectLst/>
                <a:latin typeface="Georgia" pitchFamily="18" charset="0"/>
                <a:ea typeface="Times New Roman" panose="02020603050405020304" pitchFamily="18" charset="0"/>
              </a:rPr>
              <a:t>Common elements, limited common elements, unit</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2000">
                <a:effectLst/>
                <a:latin typeface="Georgia" pitchFamily="18" charset="0"/>
                <a:ea typeface="Times New Roman" panose="02020603050405020304" pitchFamily="18" charset="0"/>
              </a:rPr>
              <a:t>What about damage caused to a unit as a result of common element work?  Declarations may have a “tread lightly” provision, but many do not.</a:t>
            </a:r>
            <a:endParaRPr lang="es-ES_tradnl" sz="2000">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3163021815"/>
      </p:ext>
    </p:extLst>
  </p:cSld>
  <p:clrMapOvr>
    <a:masterClrMapping/>
  </p:clrMapOvr>
  <p:transition/>
  <p:timing/>
</p:sld>
</file>

<file path=ppt/slides/slide2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5124FE4D-D5B6-4768-A39B-2436D7D8B16D}"/>
              </a:ext>
            </a:extLst>
          </p:cNvPr>
          <p:cNvSpPr>
            <a:spLocks noGrp="1"/>
          </p:cNvSpPr>
          <p:nvPr>
            <p:ph type="title"/>
          </p:nvPr>
        </p:nvSpPr>
        <p:spPr/>
        <p:txBody>
          <a:bodyPr/>
          <a:lstStyle/>
          <a:p>
            <a:r>
              <a:rPr kumimoji="0" lang="en-US" sz="3600" b="0" i="0" u="none" strike="noStrike" kern="0" cap="none" spc="0" normalizeH="0" baseline="0" noProof="0">
                <a:ln>
                  <a:noFill/>
                </a:ln>
                <a:solidFill>
                  <a:srgbClr val="000000"/>
                </a:solidFill>
                <a:effectLst/>
                <a:uLnTx/>
                <a:uFillTx/>
                <a:latin typeface="Georgia" pitchFamily="18" charset="0"/>
                <a:cs typeface="Arial"/>
              </a:rPr>
              <a:t>Expenditure, Contract and Other Limitations, Approvals, and Board Role</a:t>
            </a:r>
            <a:endParaRPr lang="es-ES_tradnl" sz="4000"/>
          </a:p>
        </p:txBody>
      </p:sp>
      <p:sp>
        <p:nvSpPr>
          <p:cNvPr id="5" name="Content Placeholder 4">
            <a:extLst>
              <a:ext uri="{FF2B5EF4-FFF2-40B4-BE49-F238E27FC236}">
                <a16:creationId xmlns:a16="http://schemas.microsoft.com/office/drawing/2014/main" id="{D4125EC4-70C7-4E02-A478-8108E1E51B76}"/>
              </a:ext>
            </a:extLst>
          </p:cNvPr>
          <p:cNvSpPr>
            <a:spLocks noGrp="1"/>
          </p:cNvSpPr>
          <p:nvPr>
            <p:ph sz="half" idx="1"/>
          </p:nvPr>
        </p:nvSpPr>
        <p:spPr>
          <a:xfrm>
            <a:off x="457200" y="1600200"/>
            <a:ext cx="8229600" cy="4525963"/>
          </a:xfrm>
        </p:spPr>
        <p:txBody>
          <a:bodyPr/>
          <a:lstStyle/>
          <a:p>
            <a:pPr marL="342900" marR="0" lvl="0" indent="-342900">
              <a:spcBef>
                <a:spcPct val="0"/>
              </a:spcBef>
              <a:spcAft>
                <a:spcPct val="0"/>
              </a:spcAft>
              <a:buFont typeface="Symbol" panose="05050102010706020507" pitchFamily="18" charset="2"/>
              <a:buChar char=""/>
            </a:pPr>
            <a:r>
              <a:rPr lang="en-US" sz="1600">
                <a:effectLst/>
                <a:latin typeface="Georgia" pitchFamily="18" charset="0"/>
                <a:ea typeface="Times New Roman" panose="02020603050405020304" pitchFamily="18" charset="0"/>
              </a:rPr>
              <a:t>Many Declarations have expenditure limitations that cap the amount of an obligation the Board may incur.</a:t>
            </a:r>
            <a:endParaRPr lang="es-ES_tradnl" sz="16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1600">
                <a:effectLst/>
                <a:latin typeface="Georgia" pitchFamily="18" charset="0"/>
                <a:ea typeface="Times New Roman" panose="02020603050405020304" pitchFamily="18" charset="0"/>
              </a:rPr>
              <a:t>This generally is superseded by parts of Section 18.4 that protect the Board’s right to maintain the property without excessive entanglements or owner obstructions.</a:t>
            </a:r>
            <a:endParaRPr lang="es-ES_tradnl" sz="16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1600">
                <a:effectLst/>
                <a:latin typeface="Georgia" pitchFamily="18" charset="0"/>
                <a:ea typeface="Times New Roman" panose="02020603050405020304" pitchFamily="18" charset="0"/>
              </a:rPr>
              <a:t>BUT this is not universal.  Examples include loans which may be a contract that exceeds the duration requirement or, as in </a:t>
            </a:r>
            <a:r>
              <a:rPr lang="en-US" sz="1600" i="1">
                <a:effectLst/>
                <a:latin typeface="Georgia" pitchFamily="18" charset="0"/>
                <a:ea typeface="Times New Roman" panose="02020603050405020304" pitchFamily="18" charset="0"/>
              </a:rPr>
              <a:t>Forest Villa</a:t>
            </a:r>
            <a:r>
              <a:rPr lang="en-US" sz="1600">
                <a:effectLst/>
                <a:latin typeface="Georgia" pitchFamily="18" charset="0"/>
                <a:ea typeface="Times New Roman" panose="02020603050405020304" pitchFamily="18" charset="0"/>
              </a:rPr>
              <a:t>, a management agreement.  </a:t>
            </a:r>
            <a:endParaRPr lang="es-ES_tradnl" sz="16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1600">
                <a:effectLst/>
                <a:latin typeface="Georgia" pitchFamily="18" charset="0"/>
                <a:ea typeface="Times New Roman" panose="02020603050405020304" pitchFamily="18" charset="0"/>
              </a:rPr>
              <a:t>Reading </a:t>
            </a:r>
            <a:r>
              <a:rPr lang="en-US" sz="1600" i="1">
                <a:effectLst/>
                <a:latin typeface="Georgia" pitchFamily="18" charset="0"/>
                <a:ea typeface="Times New Roman" panose="02020603050405020304" pitchFamily="18" charset="0"/>
              </a:rPr>
              <a:t>Forest Villa</a:t>
            </a:r>
            <a:r>
              <a:rPr lang="en-US" sz="1600">
                <a:effectLst/>
                <a:latin typeface="Georgia" pitchFamily="18" charset="0"/>
                <a:ea typeface="Times New Roman" panose="02020603050405020304" pitchFamily="18" charset="0"/>
              </a:rPr>
              <a:t> narrowly suggests that the manager was not able to enforce a deal that it should have known was not in compliance with the governing documents.  It may not go so far as to say that all contracts in excess of limits are not enforceable – the liability of the Board to owners was not treated and the manager is a unique kind of vendor.  Likely, “uninformed” vendors who have no obligation to know the governing documents may not be prevented from enforcing the full term of their agreement.</a:t>
            </a:r>
            <a:endParaRPr lang="es-ES_tradnl" sz="16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1600">
                <a:effectLst/>
                <a:latin typeface="Georgia" pitchFamily="18" charset="0"/>
                <a:ea typeface="Times New Roman" panose="02020603050405020304" pitchFamily="18" charset="0"/>
              </a:rPr>
              <a:t>Breach of Fiduciary Duty issues arise, too, for Boards that enter into agreements longer than stated limits and have to breach or pay to escape the agreement if held to account.</a:t>
            </a:r>
            <a:endParaRPr lang="es-ES_tradnl" sz="1600">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2602163864"/>
      </p:ext>
    </p:extLst>
  </p:cSld>
  <p:clrMapOvr>
    <a:masterClrMapping/>
  </p:clrMapOvr>
  <p:transition/>
  <p:timing/>
</p:sld>
</file>

<file path=ppt/slides/slide2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1873AECE-A2E4-4530-8AAE-C7DFEB42AE26}"/>
              </a:ext>
            </a:extLst>
          </p:cNvPr>
          <p:cNvSpPr>
            <a:spLocks noGrp="1"/>
          </p:cNvSpPr>
          <p:nvPr>
            <p:ph type="title"/>
          </p:nvPr>
        </p:nvSpPr>
        <p:spPr/>
        <p:txBody>
          <a:bodyPr/>
          <a:lstStyle/>
          <a:p>
            <a:r>
              <a:rPr lang="en-US" sz="3600">
                <a:solidFill>
                  <a:srgbClr val="000000"/>
                </a:solidFill>
                <a:latin typeface="Georgia" pitchFamily="18" charset="0"/>
                <a:cs typeface="Arial"/>
              </a:rPr>
              <a:t>Tips For Picking Things Apart</a:t>
            </a:r>
            <a:endParaRPr lang="es-ES_tradnl"/>
          </a:p>
        </p:txBody>
      </p:sp>
      <p:sp>
        <p:nvSpPr>
          <p:cNvPr id="4" name="Content Placeholder 3">
            <a:extLst>
              <a:ext uri="{FF2B5EF4-FFF2-40B4-BE49-F238E27FC236}">
                <a16:creationId xmlns:a16="http://schemas.microsoft.com/office/drawing/2014/main" id="{50D69CB4-ACBE-4051-B1DF-0516424BFA62}"/>
              </a:ext>
            </a:extLst>
          </p:cNvPr>
          <p:cNvSpPr>
            <a:spLocks noGrp="1"/>
          </p:cNvSpPr>
          <p:nvPr>
            <p:ph sz="half" idx="1"/>
          </p:nvPr>
        </p:nvSpPr>
        <p:spPr>
          <a:xfrm>
            <a:off x="457200" y="1600200"/>
            <a:ext cx="8229600" cy="4525963"/>
          </a:xfrm>
        </p:spPr>
        <p:txBody>
          <a:bodyPr/>
          <a:lstStyle/>
          <a:p>
            <a:pPr marL="342900" marR="0" lvl="0" indent="-3429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Be your own AI - OCR and search functions can help, but beware. </a:t>
            </a:r>
            <a:endParaRPr lang="es-ES_tradnl" sz="18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Drafters use a lot of similar words without guaranteed consistency.</a:t>
            </a:r>
            <a:endParaRPr lang="es-ES_tradnl" sz="18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A word search is a starting point, not the extent of your diligence</a:t>
            </a:r>
            <a:endParaRPr lang="es-ES_tradnl" sz="18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Portfolio v. Sole considerations: focus on the bedrock principles and create a “cheat sheet” for your communities</a:t>
            </a:r>
            <a:endParaRPr lang="es-ES_tradnl" sz="18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Identify common items from this presentation</a:t>
            </a:r>
            <a:endParaRPr lang="es-ES_tradnl" sz="18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Create a checklist for things to locate in your various Declarations and Bylaws</a:t>
            </a:r>
            <a:endParaRPr lang="es-ES_tradnl" sz="18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1800">
                <a:effectLst/>
                <a:latin typeface="Georgia" pitchFamily="18" charset="0"/>
                <a:ea typeface="Times New Roman" panose="02020603050405020304" pitchFamily="18" charset="0"/>
              </a:rPr>
              <a:t>When in doubt, use resources to help. </a:t>
            </a:r>
            <a:endParaRPr lang="es-ES_tradnl" sz="18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“Read the Manual” approach is likely the safest: it’s worth the time </a:t>
            </a:r>
            <a:endParaRPr lang="es-ES_tradnl" sz="1800">
              <a:effectLst/>
              <a:latin typeface="Georgia" pitchFamily="18" charset="0"/>
              <a:ea typeface="Times New Roman" panose="02020603050405020304" pitchFamily="18" charset="0"/>
            </a:endParaRPr>
          </a:p>
          <a:p>
            <a:pPr marL="342900" marR="0" lvl="0" indent="-342900">
              <a:spcBef>
                <a:spcPct val="0"/>
              </a:spcBef>
              <a:spcAft>
                <a:spcPct val="0"/>
              </a:spcAft>
              <a:buFont typeface="Wingdings" pitchFamily="2" charset="2"/>
              <a:buChar char=""/>
            </a:pPr>
            <a:r>
              <a:rPr lang="en-US" sz="1800">
                <a:effectLst/>
                <a:latin typeface="Georgia" pitchFamily="18" charset="0"/>
                <a:ea typeface="Times New Roman" panose="02020603050405020304" pitchFamily="18" charset="0"/>
              </a:rPr>
              <a:t>Ask the lawyer – there are presumptions for the Board that protect them when operating in accordance with legal advice; mangers should rely on qualified professionals, too, to assist in tackling interpretation issues.</a:t>
            </a:r>
            <a:endParaRPr lang="es-ES_tradnl" sz="1800">
              <a:effectLst/>
              <a:latin typeface="Georgia" pitchFamily="18" charset="0"/>
              <a:ea typeface="Times New Roman" panose="02020603050405020304" pitchFamily="18" charset="0"/>
            </a:endParaRPr>
          </a:p>
          <a:p>
            <a:pPr marL="0" indent="0">
              <a:buNone/>
            </a:pPr>
            <a:endParaRPr lang="es-ES_tradnl" sz="1800">
              <a:latin typeface="Georgia" pitchFamily="18" charset="0"/>
            </a:endParaRPr>
          </a:p>
        </p:txBody>
      </p:sp>
    </p:spTree>
    <p:extLst>
      <p:ext uri="{BB962C8B-B14F-4D97-AF65-F5344CB8AC3E}">
        <p14:creationId xmlns:p14="http://schemas.microsoft.com/office/powerpoint/2010/main" val="2690386080"/>
      </p:ext>
    </p:extLst>
  </p:cSld>
  <p:clrMapOvr>
    <a:masterClrMapping/>
  </p:clrMapOvr>
  <p:transition/>
  <p:timing/>
</p:sld>
</file>

<file path=ppt/slides/slide2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F626FE49-5495-42FA-BC52-FFFBF91E8D2F}"/>
              </a:ext>
            </a:extLst>
          </p:cNvPr>
          <p:cNvSpPr>
            <a:spLocks noGrp="1"/>
          </p:cNvSpPr>
          <p:nvPr>
            <p:ph type="ctrTitle"/>
          </p:nvPr>
        </p:nvSpPr>
        <p:spPr/>
        <p:txBody>
          <a:bodyPr/>
          <a:lstStyle/>
          <a:p>
            <a:pPr algn="ctr"/>
            <a:r>
              <a:rPr kumimoji="0" lang="en-US" sz="4800" b="0" i="0" u="none" strike="noStrike" kern="0" cap="none" spc="0" normalizeH="0" baseline="0" noProof="0">
                <a:ln>
                  <a:noFill/>
                </a:ln>
                <a:solidFill>
                  <a:srgbClr val="000000"/>
                </a:solidFill>
                <a:effectLst/>
                <a:uLnTx/>
                <a:uFillTx/>
                <a:latin typeface="Georgia" pitchFamily="18" charset="0"/>
                <a:cs typeface="Arial"/>
              </a:rPr>
              <a:t>Section Three</a:t>
            </a:r>
            <a:endParaRPr lang="es-ES_tradnl"/>
          </a:p>
        </p:txBody>
      </p:sp>
      <p:sp>
        <p:nvSpPr>
          <p:cNvPr id="5" name="Subtitle 4">
            <a:extLst>
              <a:ext uri="{FF2B5EF4-FFF2-40B4-BE49-F238E27FC236}">
                <a16:creationId xmlns:a16="http://schemas.microsoft.com/office/drawing/2014/main" id="{791C8059-1BBF-488B-96E2-0BEBA1F4A5A7}"/>
              </a:ext>
            </a:extLst>
          </p:cNvPr>
          <p:cNvSpPr>
            <a:spLocks noGrp="1"/>
          </p:cNvSpPr>
          <p:nvPr>
            <p:ph type="subTitle" idx="1"/>
          </p:nvPr>
        </p:nvSpPr>
        <p:spPr>
          <a:xfrm>
            <a:off x="2362200" y="4191000"/>
            <a:ext cx="4038600" cy="1143000"/>
          </a:xfrm>
        </p:spPr>
        <p:txBody>
          <a:bodyPr/>
          <a:lstStyle/>
          <a:p>
            <a:pPr marL="0" marR="0" lvl="0" indent="0" algn="ctr" defTabSz="914400" rtl="0" eaLnBrk="1" fontAlgn="base" latinLnBrk="0" hangingPunct="1">
              <a:lnSpc>
                <a:spcPct val="100000"/>
              </a:lnSpc>
              <a:spcBef>
                <a:spcPct val="20000"/>
              </a:spcBef>
              <a:spcAft>
                <a:spcPct val="0"/>
              </a:spcAft>
              <a:buClrTx/>
              <a:buSzTx/>
              <a:buFontTx/>
              <a:buNone/>
              <a:defRPr/>
            </a:pPr>
            <a:r>
              <a:rPr kumimoji="0" lang="en-US" sz="3000" b="0" i="0" u="none" strike="noStrike" kern="0" cap="none" spc="0" normalizeH="0" baseline="0" noProof="0">
                <a:ln>
                  <a:noFill/>
                </a:ln>
                <a:solidFill>
                  <a:srgbClr val="000000"/>
                </a:solidFill>
                <a:effectLst/>
                <a:uLnTx/>
                <a:uFillTx/>
                <a:latin typeface="Georgia" pitchFamily="18" charset="0"/>
                <a:cs typeface="Arial"/>
              </a:rPr>
              <a:t>The Wild West</a:t>
            </a:r>
            <a:endParaRPr lang="es-ES_tradnl"/>
          </a:p>
        </p:txBody>
      </p:sp>
    </p:spTree>
    <p:extLst>
      <p:ext uri="{BB962C8B-B14F-4D97-AF65-F5344CB8AC3E}">
        <p14:creationId xmlns:p14="http://schemas.microsoft.com/office/powerpoint/2010/main" val="3644095125"/>
      </p:ext>
    </p:extLst>
  </p:cSld>
  <p:clrMapOvr>
    <a:masterClrMapping/>
  </p:clrMapOvr>
  <p:transition/>
  <p:timing/>
</p:sld>
</file>

<file path=ppt/slides/slide2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D3235C83-799C-4215-B295-A281A2801989}"/>
              </a:ext>
            </a:extLst>
          </p:cNvPr>
          <p:cNvSpPr>
            <a:spLocks noGrp="1"/>
          </p:cNvSpPr>
          <p:nvPr>
            <p:ph type="title"/>
          </p:nvPr>
        </p:nvSpPr>
        <p:spPr/>
        <p:txBody>
          <a:bodyPr/>
          <a:lstStyle/>
          <a:p>
            <a:r>
              <a:rPr kumimoji="0" lang="en-US" sz="4400" b="0" i="0" u="none" strike="noStrike" kern="0" cap="none" spc="0" normalizeH="0" baseline="0" noProof="0">
                <a:ln>
                  <a:noFill/>
                </a:ln>
                <a:solidFill>
                  <a:srgbClr val="000000"/>
                </a:solidFill>
                <a:effectLst/>
                <a:uLnTx/>
                <a:uFillTx/>
                <a:latin typeface="Georgia" pitchFamily="18" charset="0"/>
                <a:cs typeface="Arial"/>
              </a:rPr>
              <a:t>Cooperative Housing Projects</a:t>
            </a:r>
            <a:endParaRPr lang="es-ES_tradnl"/>
          </a:p>
        </p:txBody>
      </p:sp>
      <p:sp>
        <p:nvSpPr>
          <p:cNvPr id="5" name="Content Placeholder 4">
            <a:extLst>
              <a:ext uri="{FF2B5EF4-FFF2-40B4-BE49-F238E27FC236}">
                <a16:creationId xmlns:a16="http://schemas.microsoft.com/office/drawing/2014/main" id="{707233CE-3A03-466A-9752-499F9B19FA55}"/>
              </a:ext>
            </a:extLst>
          </p:cNvPr>
          <p:cNvSpPr>
            <a:spLocks noGrp="1"/>
          </p:cNvSpPr>
          <p:nvPr>
            <p:ph sz="half" idx="1"/>
          </p:nvPr>
        </p:nvSpPr>
        <p:spPr>
          <a:xfrm>
            <a:off x="457200" y="1600200"/>
            <a:ext cx="8229600" cy="4525963"/>
          </a:xfrm>
        </p:spPr>
        <p:txBody>
          <a:bodyPr/>
          <a:lstStyle/>
          <a:p>
            <a:pPr marL="342900" marR="0" lvl="0" indent="-342900">
              <a:spcBef>
                <a:spcPct val="0"/>
              </a:spcBef>
              <a:spcAft>
                <a:spcPct val="0"/>
              </a:spcAft>
              <a:buFont typeface="Wingdings" pitchFamily="2" charset="2"/>
              <a:buChar char=""/>
            </a:pPr>
            <a:r>
              <a:rPr lang="en-US" sz="2000">
                <a:effectLst/>
                <a:latin typeface="Georgia" pitchFamily="18" charset="0"/>
                <a:ea typeface="Times New Roman" panose="02020603050405020304" pitchFamily="18" charset="0"/>
              </a:rPr>
              <a:t>No law (except corporate governance law)</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Some are for-profit corporations</a:t>
            </a:r>
            <a:endParaRPr lang="es-ES_tradnl" sz="20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000">
                <a:effectLst/>
                <a:latin typeface="Georgia" pitchFamily="18" charset="0"/>
                <a:ea typeface="Times New Roman" panose="02020603050405020304" pitchFamily="18" charset="0"/>
              </a:rPr>
              <a:t>Check your proprietary lease and by-laws</a:t>
            </a:r>
          </a:p>
          <a:p>
            <a:pPr marL="457200" marR="0" lvl="1" indent="0">
              <a:spcBef>
                <a:spcPct val="0"/>
              </a:spcBef>
              <a:spcAft>
                <a:spcPct val="0"/>
              </a:spcAft>
              <a:buNone/>
            </a:pPr>
            <a:endParaRPr lang="es-ES_tradnl" sz="2000">
              <a:effectLst/>
              <a:latin typeface="Georgia" pitchFamily="18" charset="0"/>
              <a:ea typeface="Times New Roman" panose="02020603050405020304" pitchFamily="18" charset="0"/>
            </a:endParaRPr>
          </a:p>
          <a:p>
            <a:pPr marL="0" marR="0" indent="0">
              <a:spcBef>
                <a:spcPct val="0"/>
              </a:spcBef>
              <a:spcAft>
                <a:spcPct val="0"/>
              </a:spcAft>
              <a:buNone/>
            </a:pPr>
            <a:r>
              <a:rPr lang="en-US" sz="2000">
                <a:effectLst/>
                <a:latin typeface="Georgia" pitchFamily="18" charset="0"/>
                <a:ea typeface="Times New Roman" panose="02020603050405020304" pitchFamily="18" charset="0"/>
              </a:rPr>
              <a:t>Unincorporated homeowners associations not subject to a specific Act</a:t>
            </a:r>
          </a:p>
          <a:p>
            <a:pPr marL="0" marR="0" indent="0">
              <a:spcBef>
                <a:spcPct val="0"/>
              </a:spcBef>
              <a:spcAft>
                <a:spcPct val="0"/>
              </a:spcAft>
              <a:buNone/>
            </a:pP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2000">
                <a:effectLst/>
                <a:latin typeface="Georgia" pitchFamily="18" charset="0"/>
                <a:ea typeface="Times New Roman" panose="02020603050405020304" pitchFamily="18" charset="0"/>
              </a:rPr>
              <a:t>Bylaws and any governing documents will control</a:t>
            </a:r>
            <a:endParaRPr lang="es-ES_tradnl" sz="20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2000">
                <a:effectLst/>
                <a:latin typeface="Georgia" pitchFamily="18" charset="0"/>
                <a:ea typeface="Times New Roman" panose="02020603050405020304" pitchFamily="18" charset="0"/>
              </a:rPr>
              <a:t>Consider making the CICAA decision (requires an affirmative vote for some associations, ask the lawyer) to get some basics where there may be none</a:t>
            </a:r>
            <a:endParaRPr lang="es-ES_tradnl" sz="2000">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3501996382"/>
      </p:ext>
    </p:extLst>
  </p:cSld>
  <p:clrMapOvr>
    <a:masterClrMapping/>
  </p:clrMapOvr>
  <p:transition/>
  <p:timing/>
</p:sld>
</file>

<file path=ppt/slides/slide2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Rectangle 5"/>
          <p:cNvSpPr>
            <a:spLocks noChangeArrowheads="1"/>
          </p:cNvSpPr>
          <p:nvPr/>
        </p:nvSpPr>
        <p:spPr bwMode="auto">
          <a:xfrm>
            <a:off x="228600" y="761999"/>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13327C"/>
                </a:solidFill>
                <a:latin typeface="+mn-lt"/>
              </a:rPr>
              <a:t>Baltimore</a:t>
            </a:r>
            <a:br>
              <a:rPr lang="en-US" altLang="en-US" sz="1200" b="1">
                <a:solidFill>
                  <a:srgbClr val="13327C"/>
                </a:solidFill>
                <a:latin typeface="+mn-lt"/>
              </a:rPr>
            </a:br>
            <a:r>
              <a:rPr lang="en-US" sz="1000">
                <a:latin typeface="+mn-lt"/>
              </a:rPr>
              <a:t>1001 Fleet Street</a:t>
            </a:r>
            <a:br>
              <a:rPr lang="en-US" sz="1000">
                <a:latin typeface="+mn-lt"/>
              </a:rPr>
            </a:br>
            <a:r>
              <a:rPr lang="en-US" sz="1000">
                <a:latin typeface="+mn-lt"/>
              </a:rPr>
              <a:t>9th Floor</a:t>
            </a:r>
            <a:br>
              <a:rPr lang="en-US" sz="1000">
                <a:latin typeface="+mn-lt"/>
              </a:rPr>
            </a:br>
            <a:r>
              <a:rPr lang="en-US" sz="1000">
                <a:latin typeface="+mn-lt"/>
              </a:rPr>
              <a:t>Baltimore, MD 21202</a:t>
            </a:r>
          </a:p>
          <a:p>
            <a:pPr algn="ctr" eaLnBrk="1" hangingPunct="1">
              <a:spcBef>
                <a:spcPct val="0"/>
              </a:spcBef>
              <a:buFontTx/>
              <a:buNone/>
            </a:pPr>
            <a:r>
              <a:rPr lang="en-US" altLang="en-US" sz="1000">
                <a:latin typeface="+mn-lt"/>
              </a:rPr>
              <a:t> T: 410.332.8600 • F: 410.332.8862</a:t>
            </a:r>
          </a:p>
        </p:txBody>
      </p:sp>
      <p:sp>
        <p:nvSpPr>
          <p:cNvPr id="17" name="Rectangle 5"/>
          <p:cNvSpPr>
            <a:spLocks noChangeArrowheads="1"/>
          </p:cNvSpPr>
          <p:nvPr/>
        </p:nvSpPr>
        <p:spPr bwMode="auto">
          <a:xfrm>
            <a:off x="2362200" y="761998"/>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Boston</a:t>
            </a:r>
          </a:p>
          <a:p>
            <a:pPr algn="ctr" eaLnBrk="1" hangingPunct="1">
              <a:spcBef>
                <a:spcPct val="0"/>
              </a:spcBef>
              <a:buFontTx/>
              <a:buNone/>
            </a:pPr>
            <a:r>
              <a:rPr lang="en-US" altLang="en-US" sz="1000">
                <a:latin typeface="+mn-lt"/>
              </a:rPr>
              <a:t>131 Dartmouth Street</a:t>
            </a:r>
          </a:p>
          <a:p>
            <a:pPr algn="ctr" eaLnBrk="1" hangingPunct="1">
              <a:spcBef>
                <a:spcPct val="0"/>
              </a:spcBef>
              <a:buFontTx/>
              <a:buNone/>
            </a:pPr>
            <a:r>
              <a:rPr lang="en-US" altLang="en-US" sz="1000">
                <a:latin typeface="+mn-lt"/>
              </a:rPr>
              <a:t>Suite 501</a:t>
            </a:r>
          </a:p>
          <a:p>
            <a:pPr algn="ctr" eaLnBrk="1" hangingPunct="1">
              <a:spcBef>
                <a:spcPct val="0"/>
              </a:spcBef>
              <a:buFontTx/>
              <a:buNone/>
            </a:pPr>
            <a:r>
              <a:rPr lang="en-US" altLang="en-US" sz="1000">
                <a:latin typeface="+mn-lt"/>
              </a:rPr>
              <a:t>Boston, MA 02116</a:t>
            </a:r>
          </a:p>
          <a:p>
            <a:pPr algn="ctr" eaLnBrk="1" hangingPunct="1">
              <a:spcBef>
                <a:spcPct val="0"/>
              </a:spcBef>
              <a:buFontTx/>
              <a:buNone/>
            </a:pPr>
            <a:r>
              <a:rPr lang="en-US" altLang="en-US" sz="1000">
                <a:latin typeface="+mn-lt"/>
              </a:rPr>
              <a:t>T: 617.723.3300 • F:617. 723.4151</a:t>
            </a:r>
          </a:p>
        </p:txBody>
      </p:sp>
      <p:sp>
        <p:nvSpPr>
          <p:cNvPr id="18" name="Rectangle 5"/>
          <p:cNvSpPr>
            <a:spLocks noChangeArrowheads="1"/>
          </p:cNvSpPr>
          <p:nvPr/>
        </p:nvSpPr>
        <p:spPr bwMode="auto">
          <a:xfrm>
            <a:off x="4495800" y="762000"/>
            <a:ext cx="20574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Chesterbrook</a:t>
            </a:r>
          </a:p>
          <a:p>
            <a:pPr algn="ctr" eaLnBrk="1" hangingPunct="1">
              <a:spcBef>
                <a:spcPct val="0"/>
              </a:spcBef>
              <a:buFontTx/>
              <a:buNone/>
            </a:pPr>
            <a:r>
              <a:rPr lang="en-US" altLang="en-US" sz="1000">
                <a:latin typeface="+mn-lt"/>
              </a:rPr>
              <a:t>1200 Liberty Ridge Drive </a:t>
            </a:r>
            <a:br>
              <a:rPr lang="en-US" altLang="en-US" sz="1000">
                <a:latin typeface="+mn-lt"/>
              </a:rPr>
            </a:br>
            <a:r>
              <a:rPr lang="en-US" altLang="en-US" sz="1000">
                <a:latin typeface="+mn-lt"/>
              </a:rPr>
              <a:t>Suite 200 </a:t>
            </a:r>
          </a:p>
          <a:p>
            <a:pPr algn="ctr" eaLnBrk="1" hangingPunct="1">
              <a:spcBef>
                <a:spcPct val="0"/>
              </a:spcBef>
              <a:buFontTx/>
              <a:buNone/>
            </a:pPr>
            <a:r>
              <a:rPr lang="en-US" altLang="en-US" sz="1000">
                <a:latin typeface="+mn-lt"/>
              </a:rPr>
              <a:t>Wayne, PA 19087 </a:t>
            </a:r>
          </a:p>
          <a:p>
            <a:pPr algn="ctr" eaLnBrk="1" hangingPunct="1">
              <a:spcBef>
                <a:spcPct val="0"/>
              </a:spcBef>
              <a:buFontTx/>
              <a:buNone/>
            </a:pPr>
            <a:r>
              <a:rPr lang="en-US" altLang="en-US" sz="1000">
                <a:latin typeface="+mn-lt"/>
              </a:rPr>
              <a:t> T: 610.251.5050 •  F:610.651.5930</a:t>
            </a:r>
          </a:p>
        </p:txBody>
      </p:sp>
      <p:sp>
        <p:nvSpPr>
          <p:cNvPr id="20" name="Rectangle 5"/>
          <p:cNvSpPr>
            <a:spLocks noChangeArrowheads="1"/>
          </p:cNvSpPr>
          <p:nvPr/>
        </p:nvSpPr>
        <p:spPr bwMode="auto">
          <a:xfrm>
            <a:off x="304800" y="1828798"/>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Fort Lauderdale</a:t>
            </a:r>
          </a:p>
          <a:p>
            <a:pPr algn="ctr" eaLnBrk="1" hangingPunct="1">
              <a:spcBef>
                <a:spcPct val="0"/>
              </a:spcBef>
              <a:buFontTx/>
              <a:buNone/>
            </a:pPr>
            <a:r>
              <a:rPr lang="fr-FR" altLang="en-US" sz="1000">
                <a:latin typeface="+mn-lt"/>
              </a:rPr>
              <a:t>200 E. Las Olas Blvd.</a:t>
            </a:r>
          </a:p>
          <a:p>
            <a:pPr algn="ctr" eaLnBrk="1" hangingPunct="1">
              <a:spcBef>
                <a:spcPct val="0"/>
              </a:spcBef>
              <a:buFontTx/>
              <a:buNone/>
            </a:pPr>
            <a:r>
              <a:rPr lang="fr-FR" altLang="en-US" sz="1000">
                <a:latin typeface="+mn-lt"/>
              </a:rPr>
              <a:t>Suite 1000</a:t>
            </a:r>
          </a:p>
          <a:p>
            <a:pPr algn="ctr" eaLnBrk="1" hangingPunct="1">
              <a:spcBef>
                <a:spcPct val="0"/>
              </a:spcBef>
              <a:buFontTx/>
              <a:buNone/>
            </a:pPr>
            <a:r>
              <a:rPr lang="fr-FR" altLang="en-US" sz="1000">
                <a:latin typeface="+mn-lt"/>
              </a:rPr>
              <a:t>Fort Lauderdale, FL 33301</a:t>
            </a:r>
          </a:p>
          <a:p>
            <a:pPr algn="ctr" eaLnBrk="1" hangingPunct="1">
              <a:spcBef>
                <a:spcPct val="0"/>
              </a:spcBef>
              <a:buFontTx/>
              <a:buNone/>
            </a:pPr>
            <a:r>
              <a:rPr lang="en-US" altLang="en-US" sz="1000">
                <a:latin typeface="+mn-lt"/>
              </a:rPr>
              <a:t>T: 954.713.7600  • F: 954.713.7700</a:t>
            </a:r>
          </a:p>
        </p:txBody>
      </p:sp>
      <p:sp>
        <p:nvSpPr>
          <p:cNvPr id="21" name="Rectangle 5"/>
          <p:cNvSpPr>
            <a:spLocks noChangeArrowheads="1"/>
          </p:cNvSpPr>
          <p:nvPr/>
        </p:nvSpPr>
        <p:spPr bwMode="auto">
          <a:xfrm>
            <a:off x="2438400" y="1828798"/>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Harrisburg</a:t>
            </a:r>
          </a:p>
          <a:p>
            <a:pPr algn="ctr" eaLnBrk="1" hangingPunct="1">
              <a:spcBef>
                <a:spcPct val="0"/>
              </a:spcBef>
              <a:buFontTx/>
              <a:buNone/>
            </a:pPr>
            <a:r>
              <a:rPr lang="en-US" altLang="en-US" sz="1000">
                <a:latin typeface="+mn-lt"/>
              </a:rPr>
              <a:t>Penn National Insurance Plaza </a:t>
            </a:r>
            <a:br>
              <a:rPr lang="en-US" altLang="en-US" sz="1000">
                <a:latin typeface="+mn-lt"/>
              </a:rPr>
            </a:br>
            <a:r>
              <a:rPr lang="en-US" altLang="en-US" sz="1000">
                <a:latin typeface="+mn-lt"/>
              </a:rPr>
              <a:t>2 North Second Street, 7th Floor Harrisburg, PA 17101 </a:t>
            </a:r>
          </a:p>
          <a:p>
            <a:pPr algn="ctr" eaLnBrk="1" hangingPunct="1">
              <a:spcBef>
                <a:spcPct val="0"/>
              </a:spcBef>
              <a:buFontTx/>
              <a:buNone/>
            </a:pPr>
            <a:r>
              <a:rPr lang="en-US" altLang="en-US" sz="1000">
                <a:latin typeface="+mn-lt"/>
              </a:rPr>
              <a:t>T: 717.257.7500 • F: 717.238.4622</a:t>
            </a:r>
          </a:p>
        </p:txBody>
      </p:sp>
      <p:sp>
        <p:nvSpPr>
          <p:cNvPr id="22" name="Rectangle 5"/>
          <p:cNvSpPr>
            <a:spLocks noChangeArrowheads="1"/>
          </p:cNvSpPr>
          <p:nvPr/>
        </p:nvSpPr>
        <p:spPr bwMode="auto">
          <a:xfrm>
            <a:off x="4648200" y="1828798"/>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Miami</a:t>
            </a:r>
          </a:p>
          <a:p>
            <a:pPr algn="ctr" eaLnBrk="1" hangingPunct="1">
              <a:spcBef>
                <a:spcPct val="0"/>
              </a:spcBef>
              <a:buFontTx/>
              <a:buNone/>
            </a:pPr>
            <a:r>
              <a:rPr lang="en-US" altLang="en-US" sz="1000">
                <a:latin typeface="+mn-lt"/>
              </a:rPr>
              <a:t>701 Brickell Avenue</a:t>
            </a:r>
          </a:p>
          <a:p>
            <a:pPr algn="ctr" eaLnBrk="1" hangingPunct="1">
              <a:spcBef>
                <a:spcPct val="0"/>
              </a:spcBef>
              <a:buFontTx/>
              <a:buNone/>
            </a:pPr>
            <a:r>
              <a:rPr lang="en-US" altLang="en-US" sz="1000">
                <a:latin typeface="+mn-lt"/>
              </a:rPr>
              <a:t>17</a:t>
            </a:r>
            <a:r>
              <a:rPr lang="en-US" altLang="en-US" sz="1000" baseline="30000">
                <a:latin typeface="+mn-lt"/>
              </a:rPr>
              <a:t>th</a:t>
            </a:r>
            <a:r>
              <a:rPr lang="en-US" altLang="en-US" sz="1000">
                <a:latin typeface="+mn-lt"/>
              </a:rPr>
              <a:t> Floor</a:t>
            </a:r>
          </a:p>
          <a:p>
            <a:pPr algn="ctr" eaLnBrk="1" hangingPunct="1">
              <a:spcBef>
                <a:spcPct val="0"/>
              </a:spcBef>
              <a:buFontTx/>
              <a:buNone/>
            </a:pPr>
            <a:r>
              <a:rPr lang="en-US" altLang="en-US" sz="1000">
                <a:latin typeface="+mn-lt"/>
              </a:rPr>
              <a:t>Miami, FL 33131</a:t>
            </a:r>
          </a:p>
          <a:p>
            <a:pPr algn="ctr" eaLnBrk="1" hangingPunct="1">
              <a:spcBef>
                <a:spcPct val="0"/>
              </a:spcBef>
              <a:buFontTx/>
              <a:buNone/>
            </a:pPr>
            <a:r>
              <a:rPr lang="en-US" altLang="en-US" sz="1000">
                <a:latin typeface="+mn-lt"/>
              </a:rPr>
              <a:t>T: 305.428.4500 • F: 305.374.4744</a:t>
            </a:r>
          </a:p>
        </p:txBody>
      </p:sp>
      <p:sp>
        <p:nvSpPr>
          <p:cNvPr id="24" name="Rectangle 5"/>
          <p:cNvSpPr>
            <a:spLocks noChangeArrowheads="1"/>
          </p:cNvSpPr>
          <p:nvPr/>
        </p:nvSpPr>
        <p:spPr bwMode="auto">
          <a:xfrm>
            <a:off x="2590800" y="2945680"/>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Newark</a:t>
            </a:r>
          </a:p>
          <a:p>
            <a:pPr algn="ctr" eaLnBrk="1" hangingPunct="1">
              <a:spcBef>
                <a:spcPct val="0"/>
              </a:spcBef>
              <a:buFontTx/>
              <a:buNone/>
            </a:pPr>
            <a:r>
              <a:rPr lang="en-US" altLang="en-US" sz="1000">
                <a:latin typeface="+mn-lt"/>
              </a:rPr>
              <a:t>One Riverfront Plaza </a:t>
            </a:r>
          </a:p>
          <a:p>
            <a:pPr algn="ctr" eaLnBrk="1" hangingPunct="1">
              <a:spcBef>
                <a:spcPct val="0"/>
              </a:spcBef>
              <a:buFontTx/>
              <a:buNone/>
            </a:pPr>
            <a:r>
              <a:rPr lang="en-US" altLang="en-US" sz="1000">
                <a:latin typeface="+mn-lt"/>
              </a:rPr>
              <a:t>1037 Raymond Blvd., Suite 1520</a:t>
            </a:r>
          </a:p>
          <a:p>
            <a:pPr algn="ctr" eaLnBrk="1" hangingPunct="1">
              <a:spcBef>
                <a:spcPct val="0"/>
              </a:spcBef>
              <a:buFontTx/>
              <a:buNone/>
            </a:pPr>
            <a:r>
              <a:rPr lang="en-US" altLang="en-US" sz="1000">
                <a:latin typeface="+mn-lt"/>
              </a:rPr>
              <a:t>Newark, NJ 07102 </a:t>
            </a:r>
          </a:p>
          <a:p>
            <a:pPr algn="ctr" eaLnBrk="1" hangingPunct="1">
              <a:spcBef>
                <a:spcPct val="0"/>
              </a:spcBef>
              <a:buFontTx/>
              <a:buNone/>
            </a:pPr>
            <a:r>
              <a:rPr lang="en-US" altLang="en-US" sz="1000">
                <a:latin typeface="+mn-lt"/>
              </a:rPr>
              <a:t>T:  973.286.6700 • F: 973.286.6800</a:t>
            </a:r>
          </a:p>
        </p:txBody>
      </p:sp>
      <p:sp>
        <p:nvSpPr>
          <p:cNvPr id="25" name="Rectangle 5"/>
          <p:cNvSpPr>
            <a:spLocks noChangeArrowheads="1"/>
          </p:cNvSpPr>
          <p:nvPr/>
        </p:nvSpPr>
        <p:spPr bwMode="auto">
          <a:xfrm>
            <a:off x="4724400" y="2945680"/>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Philadelphia</a:t>
            </a:r>
          </a:p>
          <a:p>
            <a:pPr algn="ctr" eaLnBrk="1" hangingPunct="1">
              <a:spcBef>
                <a:spcPct val="0"/>
              </a:spcBef>
              <a:buFontTx/>
              <a:buNone/>
            </a:pPr>
            <a:r>
              <a:rPr lang="en-US" altLang="en-US" sz="1000">
                <a:latin typeface="+mn-lt"/>
              </a:rPr>
              <a:t>Centre Square West </a:t>
            </a:r>
          </a:p>
          <a:p>
            <a:pPr algn="ctr" eaLnBrk="1" hangingPunct="1">
              <a:spcBef>
                <a:spcPct val="0"/>
              </a:spcBef>
              <a:buFontTx/>
              <a:buNone/>
            </a:pPr>
            <a:r>
              <a:rPr lang="en-US" altLang="en-US" sz="1000">
                <a:latin typeface="+mn-lt"/>
              </a:rPr>
              <a:t>1500 Market Street, 38th Floor</a:t>
            </a:r>
          </a:p>
          <a:p>
            <a:pPr algn="ctr" eaLnBrk="1" hangingPunct="1">
              <a:spcBef>
                <a:spcPct val="0"/>
              </a:spcBef>
              <a:buFontTx/>
              <a:buNone/>
            </a:pPr>
            <a:r>
              <a:rPr lang="en-US" altLang="en-US" sz="1000">
                <a:latin typeface="+mn-lt"/>
              </a:rPr>
              <a:t>Philadelphia, PA 19102 </a:t>
            </a:r>
          </a:p>
          <a:p>
            <a:pPr algn="ctr" eaLnBrk="1" hangingPunct="1">
              <a:spcBef>
                <a:spcPct val="0"/>
              </a:spcBef>
              <a:buFontTx/>
              <a:buNone/>
            </a:pPr>
            <a:r>
              <a:rPr lang="en-US" altLang="en-US" sz="1000">
                <a:latin typeface="+mn-lt"/>
              </a:rPr>
              <a:t>T:  215.972.7777 • F: 215.972.7725</a:t>
            </a:r>
          </a:p>
        </p:txBody>
      </p:sp>
      <p:sp>
        <p:nvSpPr>
          <p:cNvPr id="26" name="Rectangle 5"/>
          <p:cNvSpPr>
            <a:spLocks noChangeArrowheads="1"/>
          </p:cNvSpPr>
          <p:nvPr/>
        </p:nvSpPr>
        <p:spPr bwMode="auto">
          <a:xfrm>
            <a:off x="6934200" y="2945680"/>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Pittsburgh</a:t>
            </a:r>
          </a:p>
          <a:p>
            <a:pPr algn="ctr" eaLnBrk="1" hangingPunct="1">
              <a:spcBef>
                <a:spcPct val="0"/>
              </a:spcBef>
              <a:buFontTx/>
              <a:buNone/>
            </a:pPr>
            <a:r>
              <a:rPr lang="en-US" altLang="en-US" sz="1000">
                <a:latin typeface="+mn-lt"/>
              </a:rPr>
              <a:t>One PPG Place</a:t>
            </a:r>
          </a:p>
          <a:p>
            <a:pPr algn="ctr" eaLnBrk="1" hangingPunct="1">
              <a:spcBef>
                <a:spcPct val="0"/>
              </a:spcBef>
              <a:buFontTx/>
              <a:buNone/>
            </a:pPr>
            <a:r>
              <a:rPr lang="en-US" altLang="en-US" sz="1000">
                <a:latin typeface="+mn-lt"/>
              </a:rPr>
              <a:t>30th Floor</a:t>
            </a:r>
          </a:p>
          <a:p>
            <a:pPr algn="ctr" eaLnBrk="1" hangingPunct="1">
              <a:spcBef>
                <a:spcPct val="0"/>
              </a:spcBef>
              <a:buFontTx/>
              <a:buNone/>
            </a:pPr>
            <a:r>
              <a:rPr lang="en-US" altLang="en-US" sz="1000">
                <a:latin typeface="+mn-lt"/>
              </a:rPr>
              <a:t>Pittsburgh, PA 15222 </a:t>
            </a:r>
          </a:p>
          <a:p>
            <a:pPr algn="ctr" eaLnBrk="1" hangingPunct="1">
              <a:spcBef>
                <a:spcPct val="0"/>
              </a:spcBef>
              <a:buFontTx/>
              <a:buNone/>
            </a:pPr>
            <a:r>
              <a:rPr lang="en-US" altLang="en-US" sz="1000">
                <a:latin typeface="+mn-lt"/>
              </a:rPr>
              <a:t>T: 412.209.2500 •  F:412.209.2570</a:t>
            </a:r>
          </a:p>
        </p:txBody>
      </p:sp>
      <p:sp>
        <p:nvSpPr>
          <p:cNvPr id="29" name="Rectangle 5"/>
          <p:cNvSpPr>
            <a:spLocks noChangeArrowheads="1"/>
          </p:cNvSpPr>
          <p:nvPr/>
        </p:nvSpPr>
        <p:spPr bwMode="auto">
          <a:xfrm>
            <a:off x="2362200" y="4088681"/>
            <a:ext cx="21336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Washington</a:t>
            </a:r>
          </a:p>
          <a:p>
            <a:pPr algn="ctr" eaLnBrk="1" hangingPunct="1">
              <a:spcBef>
                <a:spcPct val="0"/>
              </a:spcBef>
              <a:buFontTx/>
              <a:buNone/>
            </a:pPr>
            <a:r>
              <a:rPr lang="en-US" altLang="en-US" sz="1000">
                <a:latin typeface="+mn-lt"/>
              </a:rPr>
              <a:t>1919 Pennsylvania Avenue, N.W. </a:t>
            </a:r>
          </a:p>
          <a:p>
            <a:pPr algn="ctr" eaLnBrk="1" hangingPunct="1">
              <a:spcBef>
                <a:spcPct val="0"/>
              </a:spcBef>
              <a:buFontTx/>
              <a:buNone/>
            </a:pPr>
            <a:r>
              <a:rPr lang="en-US" altLang="en-US" sz="1000">
                <a:latin typeface="+mn-lt"/>
              </a:rPr>
              <a:t>Suite 550 </a:t>
            </a:r>
          </a:p>
          <a:p>
            <a:pPr algn="ctr" eaLnBrk="1" hangingPunct="1">
              <a:spcBef>
                <a:spcPct val="0"/>
              </a:spcBef>
              <a:buFontTx/>
              <a:buNone/>
            </a:pPr>
            <a:r>
              <a:rPr lang="en-US" altLang="en-US" sz="1000">
                <a:latin typeface="+mn-lt"/>
              </a:rPr>
              <a:t>Washington, DC 20006</a:t>
            </a:r>
          </a:p>
          <a:p>
            <a:pPr algn="ctr" eaLnBrk="1" hangingPunct="1">
              <a:spcBef>
                <a:spcPct val="0"/>
              </a:spcBef>
              <a:buFontTx/>
              <a:buNone/>
            </a:pPr>
            <a:r>
              <a:rPr lang="en-US" altLang="en-US" sz="1000">
                <a:latin typeface="+mn-lt"/>
              </a:rPr>
              <a:t> T: 202.333.8800  •  F: 202.337.6065</a:t>
            </a:r>
          </a:p>
        </p:txBody>
      </p:sp>
      <p:sp>
        <p:nvSpPr>
          <p:cNvPr id="30" name="Rectangle 5"/>
          <p:cNvSpPr>
            <a:spLocks noChangeArrowheads="1"/>
          </p:cNvSpPr>
          <p:nvPr/>
        </p:nvSpPr>
        <p:spPr bwMode="auto">
          <a:xfrm>
            <a:off x="4675163" y="4088679"/>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West Palm Beach</a:t>
            </a:r>
          </a:p>
          <a:p>
            <a:pPr algn="ctr" eaLnBrk="1" hangingPunct="1">
              <a:spcBef>
                <a:spcPct val="0"/>
              </a:spcBef>
              <a:buFontTx/>
              <a:buNone/>
            </a:pPr>
            <a:r>
              <a:rPr lang="en-US" altLang="en-US" sz="1000">
                <a:latin typeface="+mn-lt"/>
              </a:rPr>
              <a:t>515 N. Flagler Drive</a:t>
            </a:r>
          </a:p>
          <a:p>
            <a:pPr algn="ctr" eaLnBrk="1" hangingPunct="1">
              <a:spcBef>
                <a:spcPct val="0"/>
              </a:spcBef>
              <a:buFontTx/>
              <a:buNone/>
            </a:pPr>
            <a:r>
              <a:rPr lang="en-US" altLang="en-US" sz="1000">
                <a:latin typeface="+mn-lt"/>
              </a:rPr>
              <a:t>Suite 1400</a:t>
            </a:r>
          </a:p>
          <a:p>
            <a:pPr algn="ctr" eaLnBrk="1" hangingPunct="1">
              <a:spcBef>
                <a:spcPct val="0"/>
              </a:spcBef>
              <a:buFontTx/>
              <a:buNone/>
            </a:pPr>
            <a:r>
              <a:rPr lang="en-US" altLang="en-US" sz="1000">
                <a:latin typeface="+mn-lt"/>
              </a:rPr>
              <a:t>West Palm Beach, FL 33401</a:t>
            </a:r>
          </a:p>
          <a:p>
            <a:pPr algn="ctr" eaLnBrk="1" hangingPunct="1">
              <a:spcBef>
                <a:spcPct val="0"/>
              </a:spcBef>
              <a:buFontTx/>
              <a:buNone/>
            </a:pPr>
            <a:r>
              <a:rPr lang="en-US" altLang="en-US" sz="1000">
                <a:latin typeface="+mn-lt"/>
              </a:rPr>
              <a:t>T: 561.833.9800 • F: 561.655.5551</a:t>
            </a:r>
          </a:p>
        </p:txBody>
      </p:sp>
      <p:sp>
        <p:nvSpPr>
          <p:cNvPr id="31" name="Rectangle 5"/>
          <p:cNvSpPr>
            <a:spLocks noChangeArrowheads="1"/>
          </p:cNvSpPr>
          <p:nvPr/>
        </p:nvSpPr>
        <p:spPr bwMode="auto">
          <a:xfrm>
            <a:off x="6826188" y="4088681"/>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Wilmington</a:t>
            </a:r>
          </a:p>
          <a:p>
            <a:pPr algn="ctr" eaLnBrk="1" hangingPunct="1">
              <a:spcBef>
                <a:spcPct val="0"/>
              </a:spcBef>
              <a:buFontTx/>
              <a:buNone/>
            </a:pPr>
            <a:r>
              <a:rPr lang="en-US" altLang="en-US" sz="1000">
                <a:latin typeface="+mn-lt"/>
              </a:rPr>
              <a:t>1201 North Market Street</a:t>
            </a:r>
          </a:p>
          <a:p>
            <a:pPr algn="ctr" eaLnBrk="1" hangingPunct="1">
              <a:spcBef>
                <a:spcPct val="0"/>
              </a:spcBef>
              <a:buFontTx/>
              <a:buNone/>
            </a:pPr>
            <a:r>
              <a:rPr lang="en-US" altLang="en-US" sz="1000">
                <a:latin typeface="+mn-lt"/>
              </a:rPr>
              <a:t>Suite 2300  •  P.O. Box 1266 Wilmington, DE 19899 </a:t>
            </a:r>
          </a:p>
          <a:p>
            <a:pPr algn="ctr" eaLnBrk="1" hangingPunct="1">
              <a:spcBef>
                <a:spcPct val="0"/>
              </a:spcBef>
              <a:buFontTx/>
              <a:buNone/>
            </a:pPr>
            <a:r>
              <a:rPr lang="en-US" altLang="en-US" sz="1000">
                <a:latin typeface="+mn-lt"/>
              </a:rPr>
              <a:t>T:  302.421.6800 • F: 302.421.6813</a:t>
            </a:r>
          </a:p>
        </p:txBody>
      </p:sp>
      <p:sp>
        <p:nvSpPr>
          <p:cNvPr id="32" name="Rectangle 5"/>
          <p:cNvSpPr>
            <a:spLocks noChangeArrowheads="1"/>
          </p:cNvSpPr>
          <p:nvPr/>
        </p:nvSpPr>
        <p:spPr bwMode="auto">
          <a:xfrm>
            <a:off x="6743700" y="735879"/>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Chicago</a:t>
            </a:r>
          </a:p>
          <a:p>
            <a:pPr algn="ctr" eaLnBrk="1" hangingPunct="1">
              <a:spcBef>
                <a:spcPct val="0"/>
              </a:spcBef>
              <a:buFontTx/>
              <a:buNone/>
            </a:pPr>
            <a:r>
              <a:rPr lang="en-US" altLang="en-US" sz="1000">
                <a:latin typeface="+mn-lt"/>
              </a:rPr>
              <a:t>161 North Clark</a:t>
            </a:r>
          </a:p>
          <a:p>
            <a:pPr algn="ctr" eaLnBrk="1" hangingPunct="1">
              <a:spcBef>
                <a:spcPct val="0"/>
              </a:spcBef>
              <a:buFontTx/>
              <a:buNone/>
            </a:pPr>
            <a:r>
              <a:rPr lang="en-US" altLang="en-US" sz="1000">
                <a:latin typeface="+mn-lt"/>
              </a:rPr>
              <a:t>Suite 4200</a:t>
            </a:r>
          </a:p>
          <a:p>
            <a:pPr algn="ctr" eaLnBrk="1" hangingPunct="1">
              <a:spcBef>
                <a:spcPct val="0"/>
              </a:spcBef>
              <a:buFontTx/>
              <a:buNone/>
            </a:pPr>
            <a:r>
              <a:rPr lang="en-US" altLang="en-US" sz="1000">
                <a:latin typeface="+mn-lt"/>
              </a:rPr>
              <a:t>Chicago, IL 60601</a:t>
            </a:r>
          </a:p>
          <a:p>
            <a:pPr algn="ctr" eaLnBrk="1" hangingPunct="1">
              <a:spcBef>
                <a:spcPct val="0"/>
              </a:spcBef>
              <a:buFontTx/>
              <a:buNone/>
            </a:pPr>
            <a:r>
              <a:rPr lang="en-US" altLang="en-US" sz="1000">
                <a:latin typeface="+mn-lt"/>
              </a:rPr>
              <a:t>T: 312.876.7100 • F: 312.876.0288</a:t>
            </a:r>
          </a:p>
        </p:txBody>
      </p:sp>
      <p:sp>
        <p:nvSpPr>
          <p:cNvPr id="33" name="Rectangle 5"/>
          <p:cNvSpPr>
            <a:spLocks noChangeArrowheads="1"/>
          </p:cNvSpPr>
          <p:nvPr/>
        </p:nvSpPr>
        <p:spPr bwMode="auto">
          <a:xfrm>
            <a:off x="266700" y="2945680"/>
            <a:ext cx="19812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New York</a:t>
            </a:r>
          </a:p>
          <a:p>
            <a:pPr algn="ctr" eaLnBrk="1" hangingPunct="1">
              <a:spcBef>
                <a:spcPct val="0"/>
              </a:spcBef>
              <a:buFontTx/>
              <a:buNone/>
            </a:pPr>
            <a:r>
              <a:rPr lang="en-US" altLang="en-US" sz="1000">
                <a:latin typeface="+mn-lt"/>
              </a:rPr>
              <a:t>1270 Avenue of the Americas</a:t>
            </a:r>
            <a:br>
              <a:rPr lang="en-US" altLang="en-US" sz="1000">
                <a:latin typeface="+mn-lt"/>
              </a:rPr>
            </a:br>
            <a:r>
              <a:rPr lang="en-US" altLang="en-US" sz="1000">
                <a:latin typeface="+mn-lt"/>
              </a:rPr>
              <a:t>Suite 2005 </a:t>
            </a:r>
          </a:p>
          <a:p>
            <a:pPr algn="ctr" eaLnBrk="1" hangingPunct="1">
              <a:spcBef>
                <a:spcPct val="0"/>
              </a:spcBef>
              <a:buFontTx/>
              <a:buNone/>
            </a:pPr>
            <a:r>
              <a:rPr lang="en-US" altLang="en-US" sz="1000">
                <a:latin typeface="+mn-lt"/>
              </a:rPr>
              <a:t>New York, NY 10020  </a:t>
            </a:r>
          </a:p>
          <a:p>
            <a:pPr algn="ctr" eaLnBrk="1" hangingPunct="1">
              <a:spcBef>
                <a:spcPct val="0"/>
              </a:spcBef>
              <a:buFontTx/>
              <a:buNone/>
            </a:pPr>
            <a:r>
              <a:rPr lang="en-US" altLang="en-US" sz="1000">
                <a:latin typeface="+mn-lt"/>
              </a:rPr>
              <a:t>T:  212.980.7200 • F: 212.980.7209</a:t>
            </a:r>
          </a:p>
        </p:txBody>
      </p:sp>
      <p:sp>
        <p:nvSpPr>
          <p:cNvPr id="34" name="Rectangle 5"/>
          <p:cNvSpPr>
            <a:spLocks noChangeArrowheads="1"/>
          </p:cNvSpPr>
          <p:nvPr/>
        </p:nvSpPr>
        <p:spPr bwMode="auto">
          <a:xfrm>
            <a:off x="228600" y="4088678"/>
            <a:ext cx="2057400" cy="864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Princeton</a:t>
            </a:r>
          </a:p>
          <a:p>
            <a:pPr algn="ctr" eaLnBrk="1" hangingPunct="1">
              <a:spcBef>
                <a:spcPct val="0"/>
              </a:spcBef>
              <a:buFontTx/>
              <a:buNone/>
            </a:pPr>
            <a:r>
              <a:rPr lang="en-US" altLang="en-US" sz="1000">
                <a:latin typeface="+mn-lt"/>
              </a:rPr>
              <a:t>650 College Road East</a:t>
            </a:r>
          </a:p>
          <a:p>
            <a:pPr algn="ctr" eaLnBrk="1" hangingPunct="1">
              <a:spcBef>
                <a:spcPct val="0"/>
              </a:spcBef>
              <a:buFontTx/>
              <a:buNone/>
            </a:pPr>
            <a:r>
              <a:rPr lang="en-US" altLang="en-US" sz="1000">
                <a:latin typeface="+mn-lt"/>
              </a:rPr>
              <a:t>Suite 4000 </a:t>
            </a:r>
          </a:p>
          <a:p>
            <a:pPr algn="ctr" eaLnBrk="1" hangingPunct="1">
              <a:spcBef>
                <a:spcPct val="0"/>
              </a:spcBef>
              <a:buFontTx/>
              <a:buNone/>
            </a:pPr>
            <a:r>
              <a:rPr lang="en-US" altLang="en-US" sz="1000">
                <a:latin typeface="+mn-lt"/>
              </a:rPr>
              <a:t>Princeton, NJ 08540 </a:t>
            </a:r>
          </a:p>
          <a:p>
            <a:pPr algn="ctr" eaLnBrk="1" hangingPunct="1">
              <a:spcBef>
                <a:spcPct val="0"/>
              </a:spcBef>
              <a:buFontTx/>
              <a:buNone/>
            </a:pPr>
            <a:r>
              <a:rPr lang="en-US" altLang="en-US" sz="1000">
                <a:latin typeface="+mn-lt"/>
              </a:rPr>
              <a:t>T: 609.452.3100  •  F: 609.452.3122</a:t>
            </a:r>
          </a:p>
        </p:txBody>
      </p:sp>
      <p:sp>
        <p:nvSpPr>
          <p:cNvPr id="19" name="Rectangle 5"/>
          <p:cNvSpPr>
            <a:spLocks noChangeArrowheads="1"/>
          </p:cNvSpPr>
          <p:nvPr/>
        </p:nvSpPr>
        <p:spPr bwMode="auto">
          <a:xfrm>
            <a:off x="6934200" y="1917463"/>
            <a:ext cx="1981200" cy="710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63480" anchor="ctr">
            <a:spAutoFit/>
          </a:bodyPr>
          <a:lstStyle>
            <a:lvl1pPr eaLnBrk="0" hangingPunct="0">
              <a:spcBef>
                <a:spcPct val="20000"/>
              </a:spcBef>
              <a:buChar char="•"/>
              <a:defRPr sz="3200">
                <a:solidFill>
                  <a:schemeClr val="tx1"/>
                </a:solidFill>
                <a:latin typeface="Georgia" pitchFamily="18" charset="0"/>
              </a:defRPr>
            </a:lvl1pPr>
            <a:lvl2pPr marL="742950" indent="-285750" eaLnBrk="0" hangingPunct="0">
              <a:spcBef>
                <a:spcPct val="20000"/>
              </a:spcBef>
              <a:buFont typeface="Wingdings" pitchFamily="2" charset="2"/>
              <a:buChar char="§"/>
              <a:defRPr sz="2800">
                <a:solidFill>
                  <a:schemeClr val="tx1"/>
                </a:solidFill>
                <a:latin typeface="Georgia" pitchFamily="18" charset="0"/>
              </a:defRPr>
            </a:lvl2pPr>
            <a:lvl3pPr marL="1143000" indent="-228600" eaLnBrk="0" hangingPunct="0">
              <a:spcBef>
                <a:spcPct val="20000"/>
              </a:spcBef>
              <a:buChar char="•"/>
              <a:defRPr sz="2400">
                <a:solidFill>
                  <a:schemeClr val="tx1"/>
                </a:solidFill>
                <a:latin typeface="Georgia" pitchFamily="18" charset="0"/>
              </a:defRPr>
            </a:lvl3pPr>
            <a:lvl4pPr marL="1600200" indent="-228600" eaLnBrk="0" hangingPunct="0">
              <a:spcBef>
                <a:spcPct val="20000"/>
              </a:spcBef>
              <a:buFont typeface="Wingdings" pitchFamily="2" charset="2"/>
              <a:buChar char="§"/>
              <a:defRPr sz="2000">
                <a:solidFill>
                  <a:schemeClr val="tx1"/>
                </a:solidFill>
                <a:latin typeface="Georgia" pitchFamily="18" charset="0"/>
              </a:defRPr>
            </a:lvl4pPr>
            <a:lvl5pPr marL="2057400" indent="-228600" eaLnBrk="0" hangingPunct="0">
              <a:spcBef>
                <a:spcPct val="20000"/>
              </a:spcBef>
              <a:buSzPct val="55000"/>
              <a:buFont typeface="Webdings" pitchFamily="18" charset="2"/>
              <a:buChar char="4"/>
              <a:defRPr sz="2000">
                <a:solidFill>
                  <a:schemeClr val="tx1"/>
                </a:solidFill>
                <a:latin typeface="Georgia" pitchFamily="18" charset="0"/>
              </a:defRPr>
            </a:lvl5pPr>
            <a:lvl6pPr marL="25146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6pPr>
            <a:lvl7pPr marL="29718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7pPr>
            <a:lvl8pPr marL="34290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8pPr>
            <a:lvl9pPr marL="3886200" indent="-228600" eaLnBrk="0" fontAlgn="base" hangingPunct="0">
              <a:spcBef>
                <a:spcPct val="20000"/>
              </a:spcBef>
              <a:spcAft>
                <a:spcPct val="0"/>
              </a:spcAft>
              <a:buSzPct val="55000"/>
              <a:buFont typeface="Webdings" pitchFamily="18" charset="2"/>
              <a:buChar char="4"/>
              <a:defRPr sz="2000">
                <a:solidFill>
                  <a:schemeClr val="tx1"/>
                </a:solidFill>
                <a:latin typeface="Georgia" pitchFamily="18" charset="0"/>
              </a:defRPr>
            </a:lvl9pPr>
          </a:lstStyle>
          <a:p>
            <a:pPr algn="ctr" eaLnBrk="1" hangingPunct="1">
              <a:spcBef>
                <a:spcPct val="0"/>
              </a:spcBef>
              <a:buFontTx/>
              <a:buNone/>
            </a:pPr>
            <a:r>
              <a:rPr lang="en-US" altLang="en-US" sz="1200" b="1">
                <a:solidFill>
                  <a:srgbClr val="002060"/>
                </a:solidFill>
                <a:latin typeface="+mn-lt"/>
              </a:rPr>
              <a:t>Minneapolis</a:t>
            </a:r>
          </a:p>
          <a:p>
            <a:pPr algn="ctr" eaLnBrk="1" hangingPunct="1">
              <a:spcBef>
                <a:spcPct val="0"/>
              </a:spcBef>
              <a:buFontTx/>
              <a:buNone/>
            </a:pPr>
            <a:r>
              <a:rPr lang="en-US" altLang="en-US" sz="1000">
                <a:latin typeface="+mn-lt"/>
              </a:rPr>
              <a:t> 33 South Sixth Street, Suite 4750  Minneapolis, MN 55402 </a:t>
            </a:r>
          </a:p>
          <a:p>
            <a:pPr algn="ctr" eaLnBrk="1" hangingPunct="1">
              <a:spcBef>
                <a:spcPct val="0"/>
              </a:spcBef>
              <a:buFontTx/>
              <a:buNone/>
            </a:pPr>
            <a:r>
              <a:rPr lang="en-US" altLang="en-US" sz="1000">
                <a:latin typeface="+mn-lt"/>
              </a:rPr>
              <a:t>T: 612.217.7130 • F: 612.677.3844</a:t>
            </a:r>
          </a:p>
        </p:txBody>
      </p:sp>
      <p:pic>
        <p:nvPicPr>
          <p:cNvPr id="3" name="Picture 2">
            <a:extLst>
              <a:ext uri="{FF2B5EF4-FFF2-40B4-BE49-F238E27FC236}">
                <a16:creationId xmlns:a16="http://schemas.microsoft.com/office/drawing/2014/main" id="{8C5CEFA9-C9D4-4A1D-BAEA-E9F1E753AC8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4706" y="5638800"/>
            <a:ext cx="2438400" cy="1066800"/>
          </a:xfrm>
          <a:prstGeom prst="rect">
            <a:avLst/>
          </a:prstGeom>
        </p:spPr>
      </p:pic>
    </p:spTree>
    <p:extLst>
      <p:ext uri="{BB962C8B-B14F-4D97-AF65-F5344CB8AC3E}">
        <p14:creationId xmlns:p14="http://schemas.microsoft.com/office/powerpoint/2010/main" val="1763408759"/>
      </p:ext>
    </p:extLst>
  </p:cSld>
  <p:clrMapOvr>
    <a:masterClrMapping/>
  </p:clrMapOvr>
  <p:transition/>
  <p:timing/>
</p:sld>
</file>

<file path=ppt/slides/slide3.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7" name="Title 6">
            <a:extLst>
              <a:ext uri="{FF2B5EF4-FFF2-40B4-BE49-F238E27FC236}">
                <a16:creationId xmlns:a16="http://schemas.microsoft.com/office/drawing/2014/main" id="{784EFC4E-5871-4626-A82C-C091B12C9F9C}"/>
              </a:ext>
            </a:extLst>
          </p:cNvPr>
          <p:cNvSpPr>
            <a:spLocks noGrp="1"/>
          </p:cNvSpPr>
          <p:nvPr>
            <p:ph type="title"/>
          </p:nvPr>
        </p:nvSpPr>
        <p:spPr/>
        <p:txBody>
          <a:bodyPr/>
          <a:lstStyle/>
          <a:p>
            <a:r>
              <a:rPr lang="es-ES_tradnl" err="1">
                <a:latin typeface="Georgia" pitchFamily="18" charset="0"/>
              </a:rPr>
              <a:t>You Oughta Know</a:t>
            </a:r>
            <a:endParaRPr lang="es-ES_tradnl">
              <a:latin typeface="Georgia" pitchFamily="18" charset="0"/>
            </a:endParaRPr>
          </a:p>
        </p:txBody>
      </p:sp>
      <p:sp>
        <p:nvSpPr>
          <p:cNvPr id="8" name="Content Placeholder 7">
            <a:extLst>
              <a:ext uri="{FF2B5EF4-FFF2-40B4-BE49-F238E27FC236}">
                <a16:creationId xmlns:a16="http://schemas.microsoft.com/office/drawing/2014/main" id="{F0832248-AC4A-4653-AF05-9DD24FC13B88}"/>
              </a:ext>
            </a:extLst>
          </p:cNvPr>
          <p:cNvSpPr>
            <a:spLocks noGrp="1"/>
          </p:cNvSpPr>
          <p:nvPr>
            <p:ph sz="half" idx="1"/>
          </p:nvPr>
        </p:nvSpPr>
        <p:spPr/>
        <p:txBody>
          <a:bodyPr/>
          <a:lstStyle/>
          <a:p>
            <a:pPr marL="0" marR="0" indent="0" algn="just">
              <a:spcBef>
                <a:spcPct val="0"/>
              </a:spcBef>
              <a:spcAft>
                <a:spcPct val="0"/>
              </a:spcAft>
              <a:buNone/>
            </a:pPr>
            <a:r>
              <a:rPr lang="en-US" sz="2600">
                <a:effectLst/>
                <a:latin typeface="Georgia" pitchFamily="18" charset="0"/>
                <a:ea typeface="Times New Roman" panose="02020603050405020304" pitchFamily="18" charset="0"/>
              </a:rPr>
              <a:t>Property managers are presumed to know certain things under the law, from the content of an association’s Declaration to the mandates of the applicable acts such as the Condominium Property Act or CICAA.  </a:t>
            </a:r>
            <a:endParaRPr lang="es-ES_tradnl" sz="2600">
              <a:latin typeface="Georgia" pitchFamily="18" charset="0"/>
            </a:endParaRPr>
          </a:p>
        </p:txBody>
      </p:sp>
      <p:pic>
        <p:nvPicPr>
          <p:cNvPr id="3" name="Picture 2">
            <a:extLst>
              <a:ext uri="{FF2B5EF4-FFF2-40B4-BE49-F238E27FC236}">
                <a16:creationId xmlns:a16="http://schemas.microsoft.com/office/drawing/2014/main" id="{CFFC560E-CD39-47BE-B838-55BEB9A4FF4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46946" y="1828800"/>
            <a:ext cx="3441107" cy="2876550"/>
          </a:xfrm>
          <a:prstGeom prst="rect">
            <a:avLst/>
          </a:prstGeom>
        </p:spPr>
      </p:pic>
    </p:spTree>
    <p:extLst>
      <p:ext uri="{BB962C8B-B14F-4D97-AF65-F5344CB8AC3E}">
        <p14:creationId xmlns:p14="http://schemas.microsoft.com/office/powerpoint/2010/main" val="504567301"/>
      </p:ext>
    </p:extLst>
  </p:cSld>
  <p:clrMapOvr>
    <a:masterClrMapping/>
  </p:clrMapOvr>
  <p:transition/>
  <p:timing/>
</p:sld>
</file>

<file path=ppt/slides/slide4.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E5CCFB3C-853D-401D-98FB-FD5AB37995FF}"/>
              </a:ext>
            </a:extLst>
          </p:cNvPr>
          <p:cNvSpPr>
            <a:spLocks noGrp="1"/>
          </p:cNvSpPr>
          <p:nvPr>
            <p:ph type="title"/>
          </p:nvPr>
        </p:nvSpPr>
        <p:spPr/>
        <p:txBody>
          <a:bodyPr/>
          <a:lstStyle/>
          <a:p>
            <a:r>
              <a:rPr lang="en-US">
                <a:latin typeface="Georgia" pitchFamily="18" charset="0"/>
              </a:rPr>
              <a:t>Setting the Stage</a:t>
            </a:r>
            <a:endParaRPr lang="es-ES_tradnl">
              <a:latin typeface="Georgia" pitchFamily="18" charset="0"/>
            </a:endParaRPr>
          </a:p>
        </p:txBody>
      </p:sp>
      <p:sp>
        <p:nvSpPr>
          <p:cNvPr id="5" name="Content Placeholder 4">
            <a:extLst>
              <a:ext uri="{FF2B5EF4-FFF2-40B4-BE49-F238E27FC236}">
                <a16:creationId xmlns:a16="http://schemas.microsoft.com/office/drawing/2014/main" id="{4B15CB85-FA7B-4A47-B300-7ED4C0FBFB0B}"/>
              </a:ext>
            </a:extLst>
          </p:cNvPr>
          <p:cNvSpPr>
            <a:spLocks noGrp="1"/>
          </p:cNvSpPr>
          <p:nvPr>
            <p:ph sz="half" idx="1"/>
          </p:nvPr>
        </p:nvSpPr>
        <p:spPr>
          <a:xfrm>
            <a:off x="457200" y="1600200"/>
            <a:ext cx="8077200" cy="4525963"/>
          </a:xfrm>
        </p:spPr>
        <p:txBody>
          <a:bodyPr/>
          <a:lstStyle/>
          <a:p>
            <a:pPr marL="0" indent="0">
              <a:buNone/>
            </a:pPr>
            <a:r>
              <a:rPr lang="en-US" sz="2000">
                <a:latin typeface="Georgia" pitchFamily="18" charset="0"/>
                <a:ea typeface="Times New Roman" panose="02020603050405020304" pitchFamily="18" charset="0"/>
              </a:rPr>
              <a:t>So, where does this duty come from?</a:t>
            </a:r>
          </a:p>
          <a:p>
            <a:r>
              <a:rPr lang="en-US" sz="2000">
                <a:latin typeface="Georgia" pitchFamily="18" charset="0"/>
                <a:ea typeface="Times New Roman" panose="02020603050405020304" pitchFamily="18" charset="0"/>
              </a:rPr>
              <a:t>The Illinois Appellate Court’s decision in </a:t>
            </a:r>
            <a:r>
              <a:rPr lang="en-US" sz="2000" i="1">
                <a:latin typeface="Georgia" pitchFamily="18" charset="0"/>
                <a:ea typeface="Times New Roman" panose="02020603050405020304" pitchFamily="18" charset="0"/>
              </a:rPr>
              <a:t>Forest Villa</a:t>
            </a:r>
            <a:r>
              <a:rPr lang="en-US" sz="2000">
                <a:latin typeface="Georgia" pitchFamily="18" charset="0"/>
                <a:ea typeface="Times New Roman" panose="02020603050405020304" pitchFamily="18" charset="0"/>
              </a:rPr>
              <a:t>, 2015 IL App (1</a:t>
            </a:r>
            <a:r>
              <a:rPr lang="en-US" sz="2000" baseline="30000">
                <a:latin typeface="Georgia" pitchFamily="18" charset="0"/>
                <a:ea typeface="Times New Roman" panose="02020603050405020304" pitchFamily="18" charset="0"/>
              </a:rPr>
              <a:t>st</a:t>
            </a:r>
            <a:r>
              <a:rPr lang="en-US" sz="2000">
                <a:latin typeface="Georgia" pitchFamily="18" charset="0"/>
                <a:ea typeface="Times New Roman" panose="02020603050405020304" pitchFamily="18" charset="0"/>
              </a:rPr>
              <a:t>) 150169</a:t>
            </a:r>
          </a:p>
          <a:p>
            <a:r>
              <a:rPr lang="en-US" sz="2000">
                <a:effectLst/>
                <a:latin typeface="Georgia" pitchFamily="18" charset="0"/>
                <a:ea typeface="Times New Roman" panose="02020603050405020304" pitchFamily="18" charset="0"/>
              </a:rPr>
              <a:t>But – also – agents owe a duty of care to their principals!</a:t>
            </a:r>
            <a:endParaRPr lang="en-US" sz="2000">
              <a:effectLst/>
              <a:latin typeface="Georgia" pitchFamily="18" charset="0"/>
              <a:ea typeface="Times New Roman" panose="02020603050405020304" pitchFamily="18" charset="0"/>
            </a:endParaRPr>
          </a:p>
          <a:p>
            <a:r>
              <a:rPr lang="en-US" sz="2000" i="1">
                <a:effectLst/>
                <a:latin typeface="Georgia" pitchFamily="18" charset="0"/>
                <a:ea typeface="Times New Roman" panose="02020603050405020304" pitchFamily="18" charset="0"/>
              </a:rPr>
              <a:t>Forest Villa</a:t>
            </a:r>
            <a:r>
              <a:rPr lang="en-US" sz="2000">
                <a:effectLst/>
                <a:latin typeface="Georgia" pitchFamily="18" charset="0"/>
                <a:ea typeface="Times New Roman" panose="02020603050405020304" pitchFamily="18" charset="0"/>
              </a:rPr>
              <a:t> involved a manager and board at odds over whether the management contract could be terminated, among other reasons, because the contract exceeded the contract duration limit in the Declaration.  </a:t>
            </a:r>
          </a:p>
          <a:p>
            <a:r>
              <a:rPr lang="en-US" sz="2000">
                <a:effectLst/>
                <a:latin typeface="Georgia" pitchFamily="18" charset="0"/>
                <a:ea typeface="Times New Roman" panose="02020603050405020304" pitchFamily="18" charset="0"/>
              </a:rPr>
              <a:t>The court held that the parties could not claim mutual mistake over the contract duration limit where their mistake was the result of the party’s lack of due care.  </a:t>
            </a:r>
          </a:p>
          <a:p>
            <a:r>
              <a:rPr lang="en-US" sz="2000">
                <a:effectLst/>
                <a:latin typeface="Georgia" pitchFamily="18" charset="0"/>
                <a:ea typeface="Times New Roman" panose="02020603050405020304" pitchFamily="18" charset="0"/>
              </a:rPr>
              <a:t>Simply put, the manager could not enforce the longer contract duration because it too should have been aware of the contract duration limit in the Declaration. </a:t>
            </a:r>
            <a:endParaRPr lang="en-US" sz="2000">
              <a:latin typeface="Georgia" pitchFamily="18" charset="0"/>
            </a:endParaRPr>
          </a:p>
          <a:p>
            <a:pPr marL="0" indent="0">
              <a:buNone/>
            </a:pPr>
            <a:endParaRPr lang="es-ES_tradnl" sz="2000">
              <a:latin typeface="Georgia" pitchFamily="18" charset="0"/>
            </a:endParaRPr>
          </a:p>
        </p:txBody>
      </p:sp>
    </p:spTree>
    <p:extLst>
      <p:ext uri="{BB962C8B-B14F-4D97-AF65-F5344CB8AC3E}">
        <p14:creationId xmlns:p14="http://schemas.microsoft.com/office/powerpoint/2010/main" val="2471236509"/>
      </p:ext>
    </p:extLst>
  </p:cSld>
  <p:clrMapOvr>
    <a:masterClrMapping/>
  </p:clrMapOvr>
  <p:transition/>
  <p:timing/>
</p:sld>
</file>

<file path=ppt/slides/slide5.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A035B6F2-72C2-4A20-B1C7-43C7424771D6}"/>
              </a:ext>
            </a:extLst>
          </p:cNvPr>
          <p:cNvSpPr>
            <a:spLocks noGrp="1"/>
          </p:cNvSpPr>
          <p:nvPr>
            <p:ph type="title"/>
          </p:nvPr>
        </p:nvSpPr>
        <p:spPr/>
        <p:txBody>
          <a:bodyPr/>
          <a:lstStyle/>
          <a:p>
            <a:r>
              <a:rPr lang="en-US">
                <a:latin typeface="Georgia" pitchFamily="18" charset="0"/>
              </a:rPr>
              <a:t>The Facts of </a:t>
            </a:r>
            <a:r>
              <a:rPr lang="en-US" i="1">
                <a:latin typeface="Georgia" pitchFamily="18" charset="0"/>
              </a:rPr>
              <a:t>Forest Villa</a:t>
            </a:r>
            <a:endParaRPr lang="es-ES_tradnl" i="1">
              <a:latin typeface="Georgia" pitchFamily="18" charset="0"/>
            </a:endParaRPr>
          </a:p>
        </p:txBody>
      </p:sp>
      <p:sp>
        <p:nvSpPr>
          <p:cNvPr id="3" name="Content Placeholder 2">
            <a:extLst>
              <a:ext uri="{FF2B5EF4-FFF2-40B4-BE49-F238E27FC236}">
                <a16:creationId xmlns:a16="http://schemas.microsoft.com/office/drawing/2014/main" id="{78E5A4D5-8F9B-4D45-856C-7A8BEAE45A98}"/>
              </a:ext>
            </a:extLst>
          </p:cNvPr>
          <p:cNvSpPr>
            <a:spLocks noGrp="1"/>
          </p:cNvSpPr>
          <p:nvPr>
            <p:ph idx="1"/>
          </p:nvPr>
        </p:nvSpPr>
        <p:spPr/>
        <p:txBody>
          <a:bodyPr/>
          <a:lstStyle/>
          <a:p>
            <a:pPr marL="342900" marR="0" lvl="0" indent="-342900" algn="just">
              <a:spcBef>
                <a:spcPct val="0"/>
              </a:spcBef>
              <a:spcAft>
                <a:spcPct val="0"/>
              </a:spcAft>
              <a:buFont typeface="Symbol" panose="05050102010706020507" pitchFamily="18" charset="2"/>
              <a:buChar char=""/>
            </a:pPr>
            <a:r>
              <a:rPr lang="en-US" sz="1800">
                <a:effectLst/>
                <a:latin typeface="Georgia" pitchFamily="18" charset="0"/>
                <a:ea typeface="Times New Roman" panose="02020603050405020304" pitchFamily="18" charset="0"/>
              </a:rPr>
              <a:t>The Bylaws of the association allowed the association to enter into a management agreement so long as the term of that agreement did not exceed 24 months.</a:t>
            </a:r>
            <a:endParaRPr lang="es-ES_tradnl" sz="1800">
              <a:effectLst/>
              <a:latin typeface="Georgia" pitchFamily="18" charset="0"/>
              <a:ea typeface="Times New Roman" panose="02020603050405020304" pitchFamily="18" charset="0"/>
            </a:endParaRPr>
          </a:p>
          <a:p>
            <a:pPr marL="342900" marR="0" lvl="0" indent="-342900" algn="just">
              <a:spcBef>
                <a:spcPct val="0"/>
              </a:spcBef>
              <a:spcAft>
                <a:spcPct val="0"/>
              </a:spcAft>
              <a:buFont typeface="Symbol" panose="05050102010706020507" pitchFamily="18" charset="2"/>
              <a:buChar char=""/>
            </a:pPr>
            <a:r>
              <a:rPr lang="en-US" sz="1800">
                <a:effectLst/>
                <a:latin typeface="Georgia" pitchFamily="18" charset="0"/>
                <a:ea typeface="Times New Roman" panose="02020603050405020304" pitchFamily="18" charset="0"/>
              </a:rPr>
              <a:t>The association entered into a 3 year agreement with a property management company, which agreement was then extended for another 3 year term.</a:t>
            </a:r>
            <a:endParaRPr lang="es-ES_tradnl" sz="1800">
              <a:effectLst/>
              <a:latin typeface="Georgia" pitchFamily="18" charset="0"/>
              <a:ea typeface="Times New Roman" panose="02020603050405020304" pitchFamily="18" charset="0"/>
            </a:endParaRPr>
          </a:p>
          <a:p>
            <a:pPr marL="342900" marR="0" lvl="0" indent="-342900" algn="just">
              <a:spcBef>
                <a:spcPct val="0"/>
              </a:spcBef>
              <a:spcAft>
                <a:spcPct val="0"/>
              </a:spcAft>
              <a:buFont typeface="Symbol" panose="05050102010706020507" pitchFamily="18" charset="2"/>
              <a:buChar char=""/>
            </a:pPr>
            <a:r>
              <a:rPr lang="en-US" sz="1800">
                <a:effectLst/>
                <a:latin typeface="Georgia" pitchFamily="18" charset="0"/>
                <a:ea typeface="Times New Roman" panose="02020603050405020304" pitchFamily="18" charset="0"/>
              </a:rPr>
              <a:t>Shortly after the extension, the association terminated the agreement. The property management company sued for breach of contract.</a:t>
            </a:r>
            <a:endParaRPr lang="es-ES_tradnl" sz="1800">
              <a:effectLst/>
              <a:latin typeface="Georgia" pitchFamily="18" charset="0"/>
              <a:ea typeface="Times New Roman" panose="02020603050405020304" pitchFamily="18" charset="0"/>
            </a:endParaRPr>
          </a:p>
          <a:p>
            <a:pPr marL="342900" marR="0" lvl="0" indent="-342900" algn="just">
              <a:spcBef>
                <a:spcPct val="0"/>
              </a:spcBef>
              <a:spcAft>
                <a:spcPct val="0"/>
              </a:spcAft>
              <a:buFont typeface="Symbol" panose="05050102010706020507" pitchFamily="18" charset="2"/>
              <a:buChar char=""/>
            </a:pPr>
            <a:r>
              <a:rPr lang="en-US" sz="1800">
                <a:effectLst/>
                <a:latin typeface="Georgia" pitchFamily="18" charset="0"/>
                <a:ea typeface="Times New Roman" panose="02020603050405020304" pitchFamily="18" charset="0"/>
              </a:rPr>
              <a:t>The court found that the agreement was void because the association did not have the authority to enter into it. </a:t>
            </a:r>
            <a:endParaRPr lang="es-ES_tradnl" sz="1800">
              <a:effectLst/>
              <a:latin typeface="Georgia" pitchFamily="18" charset="0"/>
              <a:ea typeface="Times New Roman" panose="02020603050405020304" pitchFamily="18" charset="0"/>
            </a:endParaRPr>
          </a:p>
          <a:p>
            <a:pPr marL="342900" marR="0" lvl="0" indent="-342900" algn="just">
              <a:spcBef>
                <a:spcPct val="0"/>
              </a:spcBef>
              <a:spcAft>
                <a:spcPct val="0"/>
              </a:spcAft>
              <a:buFont typeface="Symbol" panose="05050102010706020507" pitchFamily="18" charset="2"/>
              <a:buChar char=""/>
            </a:pPr>
            <a:r>
              <a:rPr lang="en-US" sz="1800">
                <a:effectLst/>
                <a:latin typeface="Georgia" pitchFamily="18" charset="0"/>
                <a:ea typeface="Times New Roman" panose="02020603050405020304" pitchFamily="18" charset="0"/>
              </a:rPr>
              <a:t>The court also found that the property management company could not recover on an equitable theory because the company was under a duty to be knowledgeable about the association’s bylaws. </a:t>
            </a:r>
          </a:p>
          <a:p>
            <a:pPr marL="342900" marR="0" lvl="0" indent="-342900" algn="just">
              <a:spcBef>
                <a:spcPct val="0"/>
              </a:spcBef>
              <a:spcAft>
                <a:spcPct val="0"/>
              </a:spcAft>
              <a:buFont typeface="Symbol" panose="05050102010706020507" pitchFamily="18" charset="2"/>
              <a:buChar char=""/>
            </a:pPr>
            <a:endParaRPr lang="en-US" sz="1800">
              <a:latin typeface="Georgia" pitchFamily="18" charset="0"/>
              <a:ea typeface="Times New Roman" panose="02020603050405020304" pitchFamily="18" charset="0"/>
            </a:endParaRPr>
          </a:p>
          <a:p>
            <a:pPr marL="0" marR="0" lvl="0" indent="0" algn="just">
              <a:spcBef>
                <a:spcPct val="0"/>
              </a:spcBef>
              <a:spcAft>
                <a:spcPct val="0"/>
              </a:spcAft>
              <a:buNone/>
            </a:pPr>
            <a:endParaRPr lang="es-ES_tradnl" sz="1800">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2308552930"/>
      </p:ext>
    </p:extLst>
  </p:cSld>
  <p:clrMapOvr>
    <a:masterClrMapping/>
  </p:clrMapOvr>
  <p:transition/>
  <p:timing/>
</p:sld>
</file>

<file path=ppt/slides/slide6.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55BB01AC-DFB7-461E-AADC-5F18F799ADA7}"/>
              </a:ext>
            </a:extLst>
          </p:cNvPr>
          <p:cNvSpPr>
            <a:spLocks noGrp="1"/>
          </p:cNvSpPr>
          <p:nvPr>
            <p:ph type="title"/>
          </p:nvPr>
        </p:nvSpPr>
        <p:spPr/>
        <p:txBody>
          <a:bodyPr/>
          <a:lstStyle/>
          <a:p>
            <a:r>
              <a:rPr lang="en-US">
                <a:latin typeface="Georgia" pitchFamily="18" charset="0"/>
              </a:rPr>
              <a:t>Roadmap: What am I Supposed to Know?</a:t>
            </a:r>
            <a:endParaRPr lang="es-ES_tradnl">
              <a:latin typeface="Georgia" pitchFamily="18" charset="0"/>
            </a:endParaRPr>
          </a:p>
        </p:txBody>
      </p:sp>
      <p:sp>
        <p:nvSpPr>
          <p:cNvPr id="3" name="Content Placeholder 2">
            <a:extLst>
              <a:ext uri="{FF2B5EF4-FFF2-40B4-BE49-F238E27FC236}">
                <a16:creationId xmlns:a16="http://schemas.microsoft.com/office/drawing/2014/main" id="{A4895326-0D45-4059-9D6D-AAA462969939}"/>
              </a:ext>
            </a:extLst>
          </p:cNvPr>
          <p:cNvSpPr>
            <a:spLocks noGrp="1"/>
          </p:cNvSpPr>
          <p:nvPr>
            <p:ph sz="half" idx="1"/>
          </p:nvPr>
        </p:nvSpPr>
        <p:spPr/>
        <p:txBody>
          <a:bodyPr/>
          <a:lstStyle/>
          <a:p>
            <a:pPr marL="0" marR="0" indent="0">
              <a:spcBef>
                <a:spcPct val="0"/>
              </a:spcBef>
              <a:spcAft>
                <a:spcPct val="0"/>
              </a:spcAft>
              <a:buNone/>
            </a:pPr>
            <a:r>
              <a:rPr lang="en-US" sz="1800">
                <a:effectLst/>
                <a:latin typeface="Times New Roman" panose="02020603050405020304" pitchFamily="18" charset="0"/>
                <a:ea typeface="Times New Roman" panose="02020603050405020304" pitchFamily="18" charset="0"/>
              </a:rPr>
              <a:t>There are three key places to find the information you are “supposed to know” – in order of importance: </a:t>
            </a:r>
          </a:p>
          <a:p>
            <a:pPr marL="0" marR="0" indent="0">
              <a:spcBef>
                <a:spcPct val="0"/>
              </a:spcBef>
              <a:spcAft>
                <a:spcPct val="0"/>
              </a:spcAft>
              <a:buNone/>
            </a:pPr>
            <a:endParaRPr lang="en-US" sz="1800">
              <a:effectLst/>
              <a:latin typeface="Times New Roman" panose="02020603050405020304" pitchFamily="18" charset="0"/>
              <a:ea typeface="Times New Roman" panose="02020603050405020304" pitchFamily="18" charset="0"/>
            </a:endParaRPr>
          </a:p>
          <a:p>
            <a:pPr marL="0" marR="0" indent="0">
              <a:spcBef>
                <a:spcPct val="0"/>
              </a:spcBef>
              <a:spcAft>
                <a:spcPct val="0"/>
              </a:spcAft>
              <a:buNone/>
            </a:pPr>
            <a:r>
              <a:rPr lang="en-US" sz="1800">
                <a:effectLst/>
                <a:latin typeface="Times New Roman" panose="02020603050405020304" pitchFamily="18" charset="0"/>
                <a:ea typeface="Times New Roman" panose="02020603050405020304" pitchFamily="18" charset="0"/>
              </a:rPr>
              <a:t>1. State Law (ICPA, CICAA, NFPCA)  </a:t>
            </a:r>
            <a:endParaRPr lang="es-ES_tradnl" sz="1800">
              <a:effectLst/>
              <a:latin typeface="Times New Roman" panose="02020603050405020304" pitchFamily="18" charset="0"/>
              <a:ea typeface="Times New Roman" panose="02020603050405020304" pitchFamily="18" charset="0"/>
            </a:endParaRPr>
          </a:p>
          <a:p>
            <a:pPr marL="0" marR="0" indent="0">
              <a:spcBef>
                <a:spcPct val="0"/>
              </a:spcBef>
              <a:spcAft>
                <a:spcPct val="0"/>
              </a:spcAft>
              <a:buNone/>
            </a:pPr>
            <a:r>
              <a:rPr lang="en-US" sz="1800">
                <a:effectLst/>
                <a:latin typeface="Times New Roman" panose="02020603050405020304" pitchFamily="18" charset="0"/>
                <a:ea typeface="Times New Roman" panose="02020603050405020304" pitchFamily="18" charset="0"/>
              </a:rPr>
              <a:t>2. Declaration</a:t>
            </a:r>
            <a:endParaRPr lang="es-ES_tradnl" sz="1800">
              <a:effectLst/>
              <a:latin typeface="Times New Roman" panose="02020603050405020304" pitchFamily="18" charset="0"/>
              <a:ea typeface="Times New Roman" panose="02020603050405020304" pitchFamily="18" charset="0"/>
            </a:endParaRPr>
          </a:p>
          <a:p>
            <a:pPr marL="0" marR="0" indent="0">
              <a:spcBef>
                <a:spcPct val="0"/>
              </a:spcBef>
              <a:spcAft>
                <a:spcPct val="0"/>
              </a:spcAft>
              <a:buNone/>
            </a:pPr>
            <a:r>
              <a:rPr lang="en-US" sz="1800">
                <a:effectLst/>
                <a:latin typeface="Times New Roman" panose="02020603050405020304" pitchFamily="18" charset="0"/>
                <a:ea typeface="Times New Roman" panose="02020603050405020304" pitchFamily="18" charset="0"/>
              </a:rPr>
              <a:t>3. Bylaws</a:t>
            </a:r>
            <a:endParaRPr lang="es-ES_tradnl" sz="1800">
              <a:latin typeface="Times New Roman" panose="02020603050405020304" pitchFamily="18" charset="0"/>
              <a:ea typeface="Times New Roman" panose="02020603050405020304" pitchFamily="18" charset="0"/>
            </a:endParaRPr>
          </a:p>
          <a:p>
            <a:pPr marL="0" marR="0" indent="0">
              <a:spcBef>
                <a:spcPct val="0"/>
              </a:spcBef>
              <a:spcAft>
                <a:spcPct val="0"/>
              </a:spcAft>
              <a:buNone/>
            </a:pPr>
            <a:r>
              <a:rPr lang="en-US" sz="1800">
                <a:effectLst/>
                <a:latin typeface="Times New Roman" panose="02020603050405020304" pitchFamily="18" charset="0"/>
                <a:ea typeface="Times New Roman" panose="02020603050405020304" pitchFamily="18" charset="0"/>
              </a:rPr>
              <a:t>4. The Wild West – Cooperative Housing Projects</a:t>
            </a:r>
            <a:endParaRPr lang="es-ES_tradnl" sz="1800">
              <a:effectLst/>
              <a:latin typeface="Times New Roman" panose="02020603050405020304" pitchFamily="18" charset="0"/>
              <a:ea typeface="Times New Roman" panose="02020603050405020304" pitchFamily="18" charset="0"/>
            </a:endParaRPr>
          </a:p>
          <a:p>
            <a:pPr marL="0" marR="0">
              <a:spcBef>
                <a:spcPct val="0"/>
              </a:spcBef>
              <a:spcAft>
                <a:spcPct val="0"/>
              </a:spcAft>
            </a:pPr>
            <a:endParaRPr lang="es-ES_tradnl" sz="1800">
              <a:effectLst/>
              <a:latin typeface="Times New Roman" panose="02020603050405020304" pitchFamily="18" charset="0"/>
              <a:ea typeface="Times New Roman" panose="02020603050405020304" pitchFamily="18" charset="0"/>
            </a:endParaRPr>
          </a:p>
        </p:txBody>
      </p:sp>
      <p:pic>
        <p:nvPicPr>
          <p:cNvPr id="5" name="Picture 4">
            <a:extLst>
              <a:ext uri="{FF2B5EF4-FFF2-40B4-BE49-F238E27FC236}">
                <a16:creationId xmlns:a16="http://schemas.microsoft.com/office/drawing/2014/main" id="{BE322F76-7E36-466B-8136-5362EC3ECFE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8200" y="1752600"/>
            <a:ext cx="4038600" cy="2762250"/>
          </a:xfrm>
          <a:prstGeom prst="rect">
            <a:avLst/>
          </a:prstGeom>
        </p:spPr>
      </p:pic>
      <p:pic>
        <p:nvPicPr>
          <p:cNvPr id="12" name="Picture 11">
            <a:extLst>
              <a:ext uri="{FF2B5EF4-FFF2-40B4-BE49-F238E27FC236}">
                <a16:creationId xmlns:a16="http://schemas.microsoft.com/office/drawing/2014/main" id="{2FF93300-F480-431D-B665-88D67CDCED1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20817210">
            <a:off x="1070134" y="4316333"/>
            <a:ext cx="2334308" cy="1674753"/>
          </a:xfrm>
          <a:prstGeom prst="rect">
            <a:avLst/>
          </a:prstGeom>
        </p:spPr>
      </p:pic>
    </p:spTree>
    <p:extLst>
      <p:ext uri="{BB962C8B-B14F-4D97-AF65-F5344CB8AC3E}">
        <p14:creationId xmlns:p14="http://schemas.microsoft.com/office/powerpoint/2010/main" val="2444766480"/>
      </p:ext>
    </p:extLst>
  </p:cSld>
  <p:clrMapOvr>
    <a:masterClrMapping/>
  </p:clrMapOvr>
  <p:transition/>
  <p:timing/>
</p:sld>
</file>

<file path=ppt/slides/slide7.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4" name="Title 3">
            <a:extLst>
              <a:ext uri="{FF2B5EF4-FFF2-40B4-BE49-F238E27FC236}">
                <a16:creationId xmlns:a16="http://schemas.microsoft.com/office/drawing/2014/main" id="{92DD592C-70A1-4526-A87F-84B223593FF2}"/>
              </a:ext>
            </a:extLst>
          </p:cNvPr>
          <p:cNvSpPr>
            <a:spLocks noGrp="1"/>
          </p:cNvSpPr>
          <p:nvPr>
            <p:ph type="ctrTitle"/>
          </p:nvPr>
        </p:nvSpPr>
        <p:spPr/>
        <p:txBody>
          <a:bodyPr/>
          <a:lstStyle/>
          <a:p>
            <a:pPr algn="ctr"/>
            <a:r>
              <a:rPr lang="en-US">
                <a:latin typeface="Georgia" pitchFamily="18" charset="0"/>
                <a:cs typeface="Times New Roman" panose="02020603050405020304" pitchFamily="18" charset="0"/>
              </a:rPr>
              <a:t>Section One</a:t>
            </a:r>
          </a:p>
        </p:txBody>
      </p:sp>
      <p:sp>
        <p:nvSpPr>
          <p:cNvPr id="5" name="Subtitle 4">
            <a:extLst>
              <a:ext uri="{FF2B5EF4-FFF2-40B4-BE49-F238E27FC236}">
                <a16:creationId xmlns:a16="http://schemas.microsoft.com/office/drawing/2014/main" id="{5064D4CD-7CA8-4336-8064-3BB801FB1E59}"/>
              </a:ext>
            </a:extLst>
          </p:cNvPr>
          <p:cNvSpPr>
            <a:spLocks noGrp="1"/>
          </p:cNvSpPr>
          <p:nvPr>
            <p:ph type="subTitle" idx="1"/>
          </p:nvPr>
        </p:nvSpPr>
        <p:spPr>
          <a:xfrm>
            <a:off x="2745581" y="4191000"/>
            <a:ext cx="3652838" cy="1143000"/>
          </a:xfrm>
        </p:spPr>
        <p:txBody>
          <a:bodyPr/>
          <a:lstStyle/>
          <a:p>
            <a:pPr algn="ctr"/>
            <a:r>
              <a:rPr lang="en-US">
                <a:latin typeface="Georgia" pitchFamily="18" charset="0"/>
              </a:rPr>
              <a:t>State Law</a:t>
            </a:r>
          </a:p>
        </p:txBody>
      </p:sp>
    </p:spTree>
    <p:extLst>
      <p:ext uri="{BB962C8B-B14F-4D97-AF65-F5344CB8AC3E}">
        <p14:creationId xmlns:p14="http://schemas.microsoft.com/office/powerpoint/2010/main" val="2317615008"/>
      </p:ext>
    </p:extLst>
  </p:cSld>
  <p:clrMapOvr>
    <a:masterClrMapping/>
  </p:clrMapOvr>
  <p:transition/>
  <p:timing/>
</p:sld>
</file>

<file path=ppt/slides/slide8.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3256903E-83EB-4728-B7AF-FE9FD048D007}"/>
              </a:ext>
            </a:extLst>
          </p:cNvPr>
          <p:cNvSpPr>
            <a:spLocks noGrp="1"/>
          </p:cNvSpPr>
          <p:nvPr>
            <p:ph type="title"/>
          </p:nvPr>
        </p:nvSpPr>
        <p:spPr/>
        <p:txBody>
          <a:bodyPr/>
          <a:lstStyle/>
          <a:p>
            <a:r>
              <a:rPr lang="en-US">
                <a:latin typeface="Georgia" pitchFamily="18" charset="0"/>
              </a:rPr>
              <a:t>State Law</a:t>
            </a:r>
            <a:endParaRPr lang="es-ES_tradnl">
              <a:latin typeface="Georgia" pitchFamily="18" charset="0"/>
            </a:endParaRPr>
          </a:p>
        </p:txBody>
      </p:sp>
      <p:sp>
        <p:nvSpPr>
          <p:cNvPr id="3" name="Content Placeholder 2">
            <a:extLst>
              <a:ext uri="{FF2B5EF4-FFF2-40B4-BE49-F238E27FC236}">
                <a16:creationId xmlns:a16="http://schemas.microsoft.com/office/drawing/2014/main" id="{EAF02E78-0DDE-45FF-AB4C-1F5A0423CCAE}"/>
              </a:ext>
            </a:extLst>
          </p:cNvPr>
          <p:cNvSpPr>
            <a:spLocks noGrp="1"/>
          </p:cNvSpPr>
          <p:nvPr>
            <p:ph idx="1"/>
          </p:nvPr>
        </p:nvSpPr>
        <p:spPr/>
        <p:txBody>
          <a:bodyPr/>
          <a:lstStyle/>
          <a:p>
            <a:pPr marL="342900" marR="0" lvl="0" indent="-342900">
              <a:spcBef>
                <a:spcPct val="0"/>
              </a:spcBef>
              <a:spcAft>
                <a:spcPct val="0"/>
              </a:spcAft>
              <a:buFont typeface="Symbol" panose="05050102010706020507" pitchFamily="18" charset="2"/>
              <a:buChar char=""/>
            </a:pPr>
            <a:r>
              <a:rPr lang="en-US" sz="2400">
                <a:effectLst/>
                <a:latin typeface="Georgia" pitchFamily="18" charset="0"/>
                <a:ea typeface="Times New Roman" panose="02020603050405020304" pitchFamily="18" charset="0"/>
              </a:rPr>
              <a:t>State law will almost always trump your association’s declaration or bylaws if they are in conflict. </a:t>
            </a:r>
            <a:endParaRPr lang="es-ES_tradnl" sz="2400">
              <a:effectLst/>
              <a:latin typeface="Georgia" pitchFamily="18" charset="0"/>
              <a:ea typeface="Times New Roman" panose="02020603050405020304" pitchFamily="18" charset="0"/>
            </a:endParaRPr>
          </a:p>
          <a:p>
            <a:pPr marL="342900" marR="0" lvl="0" indent="-342900">
              <a:spcBef>
                <a:spcPct val="0"/>
              </a:spcBef>
              <a:spcAft>
                <a:spcPct val="0"/>
              </a:spcAft>
              <a:buFont typeface="Symbol" panose="05050102010706020507" pitchFamily="18" charset="2"/>
              <a:buChar char=""/>
            </a:pPr>
            <a:r>
              <a:rPr lang="en-US" sz="2400">
                <a:effectLst/>
                <a:latin typeface="Georgia" pitchFamily="18" charset="0"/>
                <a:ea typeface="Times New Roman" panose="02020603050405020304" pitchFamily="18" charset="0"/>
              </a:rPr>
              <a:t>Many declarations were written to reflect the state law at the time, so if your association has an outdated declaration, you may want to consider an amended and restated declaration.</a:t>
            </a:r>
            <a:endParaRPr lang="es-ES_tradnl" sz="2400">
              <a:effectLst/>
              <a:latin typeface="Georgia" pitchFamily="18" charset="0"/>
              <a:ea typeface="Times New Roman" panose="02020603050405020304" pitchFamily="18" charset="0"/>
            </a:endParaRPr>
          </a:p>
          <a:p>
            <a:pPr marL="742950" marR="0" lvl="1" indent="-285750">
              <a:spcBef>
                <a:spcPct val="0"/>
              </a:spcBef>
              <a:spcAft>
                <a:spcPct val="0"/>
              </a:spcAft>
              <a:buFont typeface="Courier New" panose="02070309020205020404" pitchFamily="49" charset="0"/>
              <a:buChar char="o"/>
            </a:pPr>
            <a:r>
              <a:rPr lang="en-US" sz="2400">
                <a:effectLst/>
                <a:latin typeface="Georgia" pitchFamily="18" charset="0"/>
                <a:ea typeface="Times New Roman" panose="02020603050405020304" pitchFamily="18" charset="0"/>
              </a:rPr>
              <a:t>Examples of outdated provisions seen a lot:</a:t>
            </a:r>
            <a:endParaRPr lang="es-ES_tradnl" sz="2400">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a:effectLst/>
                <a:latin typeface="Georgia" pitchFamily="18" charset="0"/>
                <a:ea typeface="Times New Roman" panose="02020603050405020304" pitchFamily="18" charset="0"/>
              </a:rPr>
              <a:t>Limits on spending capped at 3x the monthly assessments</a:t>
            </a:r>
            <a:endParaRPr lang="es-ES_tradnl">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a:effectLst/>
                <a:latin typeface="Georgia" pitchFamily="18" charset="0"/>
                <a:ea typeface="Times New Roman" panose="02020603050405020304" pitchFamily="18" charset="0"/>
              </a:rPr>
              <a:t>Veto provision time-frames</a:t>
            </a:r>
            <a:endParaRPr lang="es-ES_tradnl">
              <a:effectLst/>
              <a:latin typeface="Georgia" pitchFamily="18" charset="0"/>
              <a:ea typeface="Times New Roman" panose="02020603050405020304" pitchFamily="18" charset="0"/>
            </a:endParaRPr>
          </a:p>
          <a:p>
            <a:pPr marL="1143000" marR="0" lvl="2" indent="-228600">
              <a:spcBef>
                <a:spcPct val="0"/>
              </a:spcBef>
              <a:spcAft>
                <a:spcPct val="0"/>
              </a:spcAft>
              <a:buFont typeface="Wingdings" pitchFamily="2" charset="2"/>
              <a:buChar char=""/>
            </a:pPr>
            <a:r>
              <a:rPr lang="en-US">
                <a:effectLst/>
                <a:latin typeface="Georgia" pitchFamily="18" charset="0"/>
                <a:ea typeface="Times New Roman" panose="02020603050405020304" pitchFamily="18" charset="0"/>
              </a:rPr>
              <a:t>Owner approval of special assessments for bona-fide repairs (be careful!)</a:t>
            </a:r>
            <a:endParaRPr lang="es-ES_tradnl">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4272942562"/>
      </p:ext>
    </p:extLst>
  </p:cSld>
  <p:clrMapOvr>
    <a:masterClrMapping/>
  </p:clrMapOvr>
  <p:transition/>
  <p:timing/>
</p:sld>
</file>

<file path=ppt/slides/slide9.xml><?xml version="1.0" encoding="utf-8"?>
<p:sld xmlns:a="http://schemas.openxmlformats.org/drawingml/2006/main" xmlns:r="http://schemas.openxmlformats.org/officeDocument/2006/relationships" xmlns:m="http://schemas.openxmlformats.org/officeDocument/2006/math" xmlns:w="http://schemas.openxmlformats.org/wordprocessingml/2006/main" xmlns:xml="http://www.w3.org/XML/1998/namespace"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spTree>
      <p:nvGrpSpPr>
        <p:cNvPr id="1" name=""/>
        <p:cNvGrpSpPr/>
        <p:nvPr/>
      </p:nvGrpSpPr>
      <p:grpSpPr>
        <a:xfrm>
          <a:off x="0" y="0"/>
          <a:ext cx="0" cy="0"/>
        </a:xfrm>
      </p:grpSpPr>
      <p:sp>
        <p:nvSpPr>
          <p:cNvPr id="2" name="Title 1">
            <a:extLst>
              <a:ext uri="{FF2B5EF4-FFF2-40B4-BE49-F238E27FC236}">
                <a16:creationId xmlns:a16="http://schemas.microsoft.com/office/drawing/2014/main" id="{6FF5D379-AB31-4620-B4BB-7D6A6B1BA554}"/>
              </a:ext>
            </a:extLst>
          </p:cNvPr>
          <p:cNvSpPr>
            <a:spLocks noGrp="1"/>
          </p:cNvSpPr>
          <p:nvPr>
            <p:ph type="title"/>
          </p:nvPr>
        </p:nvSpPr>
        <p:spPr/>
        <p:txBody>
          <a:bodyPr/>
          <a:lstStyle/>
          <a:p>
            <a:r>
              <a:rPr lang="en-US">
                <a:latin typeface="Georgia" pitchFamily="18" charset="0"/>
              </a:rPr>
              <a:t>Condo Act Bedrock Principles</a:t>
            </a:r>
            <a:endParaRPr lang="es-ES_tradnl">
              <a:latin typeface="Georgia" pitchFamily="18" charset="0"/>
            </a:endParaRPr>
          </a:p>
        </p:txBody>
      </p:sp>
      <p:sp>
        <p:nvSpPr>
          <p:cNvPr id="3" name="Content Placeholder 2">
            <a:extLst>
              <a:ext uri="{FF2B5EF4-FFF2-40B4-BE49-F238E27FC236}">
                <a16:creationId xmlns:a16="http://schemas.microsoft.com/office/drawing/2014/main" id="{786C1001-8BFC-4269-B3EE-50F3C78969A6}"/>
              </a:ext>
            </a:extLst>
          </p:cNvPr>
          <p:cNvSpPr>
            <a:spLocks noGrp="1"/>
          </p:cNvSpPr>
          <p:nvPr>
            <p:ph idx="1"/>
          </p:nvPr>
        </p:nvSpPr>
        <p:spPr/>
        <p:txBody>
          <a:bodyPr/>
          <a:lstStyle/>
          <a:p>
            <a:pPr marL="0" marR="0">
              <a:spcBef>
                <a:spcPct val="0"/>
              </a:spcBef>
              <a:spcAft>
                <a:spcPct val="0"/>
              </a:spcAft>
            </a:pPr>
            <a:r>
              <a:rPr lang="en-US" sz="2400">
                <a:effectLst/>
                <a:latin typeface="Georgia" pitchFamily="18" charset="0"/>
                <a:ea typeface="Times New Roman" panose="02020603050405020304" pitchFamily="18" charset="0"/>
              </a:rPr>
              <a:t>Sections 18 and 18.4 of the Condo Act </a:t>
            </a:r>
            <a:endParaRPr lang="es-ES_tradnl" sz="2400">
              <a:effectLst/>
              <a:latin typeface="Georgia" pitchFamily="18" charset="0"/>
              <a:ea typeface="Times New Roman" panose="02020603050405020304" pitchFamily="18" charset="0"/>
            </a:endParaRPr>
          </a:p>
          <a:p>
            <a:pPr marL="0" marR="0">
              <a:spcBef>
                <a:spcPct val="0"/>
              </a:spcBef>
              <a:spcAft>
                <a:spcPct val="0"/>
              </a:spcAft>
            </a:pPr>
            <a:r>
              <a:rPr lang="en-US" sz="2400">
                <a:effectLst/>
                <a:latin typeface="Georgia" pitchFamily="18" charset="0"/>
                <a:ea typeface="Times New Roman" panose="02020603050405020304" pitchFamily="18" charset="0"/>
              </a:rPr>
              <a:t>Bylaw basics and Board powers basics</a:t>
            </a:r>
            <a:endParaRPr lang="es-ES_tradnl" sz="2400">
              <a:effectLst/>
              <a:latin typeface="Georgia" pitchFamily="18" charset="0"/>
              <a:ea typeface="Times New Roman" panose="02020603050405020304" pitchFamily="18" charset="0"/>
            </a:endParaRPr>
          </a:p>
          <a:p>
            <a:pPr marL="0" marR="0">
              <a:spcBef>
                <a:spcPct val="0"/>
              </a:spcBef>
              <a:spcAft>
                <a:spcPct val="0"/>
              </a:spcAft>
            </a:pPr>
            <a:r>
              <a:rPr lang="en-US" sz="2400">
                <a:effectLst/>
                <a:latin typeface="Georgia" pitchFamily="18" charset="0"/>
                <a:ea typeface="Times New Roman" panose="02020603050405020304" pitchFamily="18" charset="0"/>
              </a:rPr>
              <a:t>Unchangeable procedural requirements </a:t>
            </a:r>
            <a:endParaRPr lang="es-ES_tradnl" sz="2400">
              <a:effectLst/>
              <a:latin typeface="Georgia" pitchFamily="18" charset="0"/>
              <a:ea typeface="Times New Roman" panose="02020603050405020304" pitchFamily="18" charset="0"/>
            </a:endParaRPr>
          </a:p>
          <a:p>
            <a:pPr marL="0" marR="0">
              <a:spcBef>
                <a:spcPct val="0"/>
              </a:spcBef>
              <a:spcAft>
                <a:spcPct val="0"/>
              </a:spcAft>
            </a:pPr>
            <a:r>
              <a:rPr lang="en-US" sz="2400">
                <a:effectLst/>
                <a:latin typeface="Georgia" pitchFamily="18" charset="0"/>
                <a:ea typeface="Times New Roman" panose="02020603050405020304" pitchFamily="18" charset="0"/>
              </a:rPr>
              <a:t>Meetings and Notice </a:t>
            </a:r>
            <a:endParaRPr lang="es-ES_tradnl" sz="2400">
              <a:effectLst/>
              <a:latin typeface="Georgia" pitchFamily="18" charset="0"/>
              <a:ea typeface="Times New Roman" panose="02020603050405020304" pitchFamily="18" charset="0"/>
            </a:endParaRPr>
          </a:p>
        </p:txBody>
      </p:sp>
    </p:spTree>
    <p:extLst>
      <p:ext uri="{BB962C8B-B14F-4D97-AF65-F5344CB8AC3E}">
        <p14:creationId xmlns:p14="http://schemas.microsoft.com/office/powerpoint/2010/main" val="760253536"/>
      </p:ext>
    </p:extLst>
  </p:cSld>
  <p:clrMapOvr>
    <a:masterClrMapping/>
  </p:clrMapOvr>
  <p:transition/>
  <p:timing/>
</p:sld>
</file>

<file path=ppt/tags/tag1.xml><?xml version="1.0" encoding="utf-8"?>
<p:tagLst xmlns:p="http://schemas.openxmlformats.org/presentationml/2006/main">
  <p:tag name="AS_NET" val="4.0.30319.42000"/>
  <p:tag name="AS_OS" val="Microsoft Windows NT 10.0.19042.0"/>
  <p:tag name="AS_RELEASE_DATE" val="2021.03.14"/>
  <p:tag name="AS_TITLE" val="Aspose.Slides for .NET 4.0 Client Profile"/>
  <p:tag name="AS_VERSION" val="21.3"/>
</p:tagLst>
</file>

<file path=ppt/theme/theme1.xml><?xml version="1.0" encoding="utf-8"?>
<a:theme xmlns:r="http://schemas.openxmlformats.org/officeDocument/2006/relationships" xmlns:a="http://schemas.openxmlformats.org/drawingml/2006/main" name="Saul Ewing Arnstein &amp; Lehr PowerPoint Template">
  <a:themeElements>
    <a:clrScheme name="Custom 1">
      <a:dk1>
        <a:srgbClr val="000000"/>
      </a:dk1>
      <a:lt1>
        <a:srgbClr val="FFFFFF"/>
      </a:lt1>
      <a:dk2>
        <a:srgbClr val="000000"/>
      </a:dk2>
      <a:lt2>
        <a:srgbClr val="808080"/>
      </a:lt2>
      <a:accent1>
        <a:srgbClr val="96C610"/>
      </a:accent1>
      <a:accent2>
        <a:srgbClr val="1C4BB8"/>
      </a:accent2>
      <a:accent3>
        <a:srgbClr val="FFFFFF"/>
      </a:accent3>
      <a:accent4>
        <a:srgbClr val="000000"/>
      </a:accent4>
      <a:accent5>
        <a:srgbClr val="E1F0B7"/>
      </a:accent5>
      <a:accent6>
        <a:srgbClr val="13327C"/>
      </a:accent6>
      <a:hlink>
        <a:srgbClr val="13327C"/>
      </a:hlink>
      <a:folHlink>
        <a:srgbClr val="1C4BB8"/>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ul Ewing LLP - PowerPoint Template 2022.pptx" id="{D1A2FE8E-598F-48FE-9E8F-F47B88ADF901}" vid="{89E75833-1EC5-4060-B0F4-EBB0FD163F70}"/>
    </a:ext>
  </a:extLst>
</a:theme>
</file>

<file path=ppt/theme/theme2.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3.xml><?xml version="1.0" encoding="utf-8"?>
<a:theme xmlns:r="http://schemas.openxmlformats.org/officeDocument/2006/relationships"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panose="020f05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panose="020f0502020204030204"/>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customXml/_rels/item1.xml.rels>&#65279;<?xml version="1.0" encoding="utf-8" standalone="yes"?><Relationships xmlns="http://schemas.openxmlformats.org/package/2006/relationships"><Relationship Id="rId1" Type="http://schemas.openxmlformats.org/officeDocument/2006/relationships/customXmlProps" Target="itemProps1.xml" /></Relationships>
</file>

<file path=customXml/item1.xml>��< ? x m l   v e r s i o n = " 1 . 0 "   e n c o d i n g = " u t f - 1 6 " ? > < p r o p e r t i e s   x m l n s = " h t t p : / / w w w . i m a n a g e . c o m / w o r k / x m l s c h e m a " >  
     < d o c u m e n t i d > F I R M D M S ! 4 1 4 4 5 9 8 7 . 1 < / d o c u m e n t i d >  
     < s e n d e r i d > 6 2 5 5 < / s e n d e r i d >  
     < s e n d e r e m a i l > E L I Z A B E T H . T H O M P S O N @ S A U L . C O M < / s e n d e r e m a i l >  
     < l a s t m o d i f i e d > 2 0 2 3 - 0 4 - 1 2 T 1 3 : 3 2 : 0 0 . 0 0 0 0 0 0 0 - 0 5 : 0 0 < / l a s t m o d i f i e d >  
     < d a t a b a s e > F I R M D M S < / d a t a b a s e >  
 < / p r o p e r t i e s > 
</file>

<file path=customXml/itemProps1.xml><?xml version="1.0" encoding="utf-8"?>
<ds:datastoreItem xmlns:ds="http://schemas.openxmlformats.org/officeDocument/2006/customXml" ds:itemID="{A108BB26-2967-4813-8B23-11415BACC90E}">
  <ds:schemaRefs>
    <ds:schemaRef ds:uri="http://www.imanage.com/work/xmlschema"/>
  </ds:schemaRefs>
</ds:datastoreItem>
</file>

<file path=docProps/app.xml><?xml version="1.0" encoding="utf-8"?>
<Properties xmlns:vt="http://schemas.openxmlformats.org/officeDocument/2006/docPropsVTypes" xmlns="http://schemas.openxmlformats.org/officeDocument/2006/extended-properties">
  <Template>Saul Ewing LLP PowerPoint Template</Template>
  <Company/>
  <PresentationFormat>On-screen Show (4:3)</PresentationFormat>
  <Paragraphs>0</Paragraphs>
  <Slides>0</Slides>
  <Notes>0</Notes>
  <TotalTime>0</TotalTime>
  <HiddenSlides>0</HiddenSlides>
  <MMClips>0</MMClips>
  <ScaleCrop>0</ScaleCrop>
  <LinksUpToDate>0</LinksUpToDate>
  <SharedDoc>0</SharedDoc>
  <HyperlinksChanged>0</HyperlinksChanged>
  <Application>Aspose.Slides for .NET</Application>
  <AppVersion>21.0300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cp:revision>1</cp:revision>
  <dcterms:created xsi:type="dcterms:W3CDTF">1601-01-01T00:00:00Z</dcterms:created>
  <dcterms:modified xsi:type="dcterms:W3CDTF">1601-01-01T00:00:00Z</dcterms:modified>
</cp:coreProperties>
</file>

<file path=docProps/custom.xml><?xml version="1.0" encoding="utf-8"?>
<Properties xmlns:vt="http://schemas.openxmlformats.org/officeDocument/2006/docPropsVTypes" xmlns="http://schemas.openxmlformats.org/officeDocument/2006/custom-properties"/>
</file>