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34556" autoAdjust="0"/>
    <p:restoredTop sz="86397" autoAdjust="0"/>
  </p:normalViewPr>
  <p:slideViewPr>
    <p:cSldViewPr snapToGrid="0">
      <p:cViewPr varScale="1">
        <p:scale>
          <a:sx n="63" d="100"/>
          <a:sy n="63" d="100"/>
        </p:scale>
        <p:origin x="336" y="60"/>
      </p:cViewPr>
      <p:guideLst/>
    </p:cSldViewPr>
  </p:slideViewPr>
  <p:outlineViewPr>
    <p:cViewPr>
      <p:scale>
        <a:sx n="33" d="100"/>
        <a:sy n="33" d="100"/>
      </p:scale>
      <p:origin x="0" y="-3510"/>
    </p:cViewPr>
  </p:outlineViewPr>
  <p:notesTextViewPr>
    <p:cViewPr>
      <p:scale>
        <a:sx n="1" d="1"/>
        <a:sy n="1" d="1"/>
      </p:scale>
      <p:origin x="0" y="0"/>
    </p:cViewPr>
  </p:notesTextViewPr>
  <p:gridSpacing cx="76200" cy="76200"/>
</p:viewPr>
</file>

<file path=ppt/_rels/presentation.xml.rels>&#65279;<?xml version="1.0" encoding="utf-8"?><Relationships xmlns="http://schemas.openxmlformats.org/package/2006/relationships"><Relationship Type="http://schemas.openxmlformats.org/officeDocument/2006/relationships/slide" Target="slides/slide7.xml" Id="rId8" /><Relationship Type="http://schemas.openxmlformats.org/officeDocument/2006/relationships/slide" Target="slides/slide12.xml" Id="rId13" /><Relationship Type="http://schemas.openxmlformats.org/officeDocument/2006/relationships/presProps" Target="presProps.xml" Id="rId18" /><Relationship Type="http://schemas.openxmlformats.org/officeDocument/2006/relationships/slide" Target="slides/slide2.xml" Id="rId3" /><Relationship Type="http://schemas.openxmlformats.org/officeDocument/2006/relationships/tableStyles" Target="tableStyles.xml" Id="rId21" /><Relationship Type="http://schemas.openxmlformats.org/officeDocument/2006/relationships/slide" Target="slides/slide6.xml" Id="rId7" /><Relationship Type="http://schemas.openxmlformats.org/officeDocument/2006/relationships/slide" Target="slides/slide11.xml" Id="rId12" /><Relationship Type="http://schemas.openxmlformats.org/officeDocument/2006/relationships/notesMaster" Target="notesMasters/notesMaster1.xml" Id="rId17" /><Relationship Type="http://schemas.openxmlformats.org/officeDocument/2006/relationships/slide" Target="slides/slide1.xml" Id="rId2" /><Relationship Type="http://schemas.openxmlformats.org/officeDocument/2006/relationships/slide" Target="slides/slide15.xml" Id="rId16" /><Relationship Type="http://schemas.openxmlformats.org/officeDocument/2006/relationships/theme" Target="theme/theme1.xml" Id="rId20" /><Relationship Type="http://schemas.openxmlformats.org/officeDocument/2006/relationships/slideMaster" Target="slideMasters/slideMaster1.xml" Id="rId1" /><Relationship Type="http://schemas.openxmlformats.org/officeDocument/2006/relationships/slide" Target="slides/slide5.xml" Id="rId6" /><Relationship Type="http://schemas.openxmlformats.org/officeDocument/2006/relationships/slide" Target="slides/slide10.xml" Id="rId11" /><Relationship Type="http://schemas.openxmlformats.org/officeDocument/2006/relationships/slide" Target="slides/slide4.xml" Id="rId5" /><Relationship Type="http://schemas.openxmlformats.org/officeDocument/2006/relationships/slide" Target="slides/slide14.xml" Id="rId15" /><Relationship Type="http://schemas.openxmlformats.org/officeDocument/2006/relationships/slide" Target="slides/slide9.xml" Id="rId10" /><Relationship Type="http://schemas.openxmlformats.org/officeDocument/2006/relationships/viewProps" Target="viewProps.xml" Id="rId19" /><Relationship Type="http://schemas.openxmlformats.org/officeDocument/2006/relationships/slide" Target="slides/slide3.xml" Id="rId4" /><Relationship Type="http://schemas.openxmlformats.org/officeDocument/2006/relationships/slide" Target="slides/slide8.xml" Id="rId9" /><Relationship Type="http://schemas.openxmlformats.org/officeDocument/2006/relationships/slide" Target="slides/slide13.xml" Id="rId14" /><Relationship Type="http://schemas.openxmlformats.org/officeDocument/2006/relationships/customXml" Target="/customXML/item.xml" Id="imanage.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37BB8A-F246-42BC-891C-01AD6442E489}" type="datetimeFigureOut">
              <a:rPr lang="en-US" smtClean="0"/>
              <a:t>4/18/2023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7136B3-FD2B-4DC6-BD80-93465221E6C0}" type="slidenum">
              <a:rPr lang="en-US" smtClean="0"/>
              <a:t>‹#›</a:t>
            </a:fld>
            <a:endParaRPr lang="en-US" dirty="0"/>
          </a:p>
        </p:txBody>
      </p:sp>
    </p:spTree>
    <p:extLst>
      <p:ext uri="{BB962C8B-B14F-4D97-AF65-F5344CB8AC3E}">
        <p14:creationId xmlns:p14="http://schemas.microsoft.com/office/powerpoint/2010/main" val="15687638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7136B3-FD2B-4DC6-BD80-93465221E6C0}" type="slidenum">
              <a:rPr lang="en-US" smtClean="0"/>
              <a:t>8</a:t>
            </a:fld>
            <a:endParaRPr lang="en-US" dirty="0"/>
          </a:p>
        </p:txBody>
      </p:sp>
    </p:spTree>
    <p:extLst>
      <p:ext uri="{BB962C8B-B14F-4D97-AF65-F5344CB8AC3E}">
        <p14:creationId xmlns:p14="http://schemas.microsoft.com/office/powerpoint/2010/main" val="36962871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E29FB-EB50-FE27-EA61-314AF1413F1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7F96F0C-2237-2B50-865A-7732709491E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AEFAF11-5BE3-C4B2-8797-ABFB795A2C47}"/>
              </a:ext>
            </a:extLst>
          </p:cNvPr>
          <p:cNvSpPr>
            <a:spLocks noGrp="1"/>
          </p:cNvSpPr>
          <p:nvPr>
            <p:ph type="dt" sz="half" idx="10"/>
          </p:nvPr>
        </p:nvSpPr>
        <p:spPr/>
        <p:txBody>
          <a:bodyPr/>
          <a:lstStyle/>
          <a:p>
            <a:fld id="{D4D34381-5DD0-4D53-B84E-D86B3066147B}" type="datetimeFigureOut">
              <a:rPr lang="en-US" smtClean="0"/>
              <a:t>4/18/2023</a:t>
            </a:fld>
            <a:endParaRPr lang="en-US" dirty="0"/>
          </a:p>
        </p:txBody>
      </p:sp>
      <p:sp>
        <p:nvSpPr>
          <p:cNvPr id="5" name="Footer Placeholder 4">
            <a:extLst>
              <a:ext uri="{FF2B5EF4-FFF2-40B4-BE49-F238E27FC236}">
                <a16:creationId xmlns:a16="http://schemas.microsoft.com/office/drawing/2014/main" id="{6750EF1F-5A67-145C-87DE-23C4BE25EBF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99808B5-1A12-BEEC-1E06-F75C4689D8D5}"/>
              </a:ext>
            </a:extLst>
          </p:cNvPr>
          <p:cNvSpPr>
            <a:spLocks noGrp="1"/>
          </p:cNvSpPr>
          <p:nvPr>
            <p:ph type="sldNum" sz="quarter" idx="12"/>
          </p:nvPr>
        </p:nvSpPr>
        <p:spPr/>
        <p:txBody>
          <a:bodyPr/>
          <a:lstStyle/>
          <a:p>
            <a:fld id="{A5C038BC-4618-4B10-9CB6-C915250BED63}" type="slidenum">
              <a:rPr lang="en-US" smtClean="0"/>
              <a:t>‹#›</a:t>
            </a:fld>
            <a:endParaRPr lang="en-US" dirty="0"/>
          </a:p>
        </p:txBody>
      </p:sp>
    </p:spTree>
    <p:extLst>
      <p:ext uri="{BB962C8B-B14F-4D97-AF65-F5344CB8AC3E}">
        <p14:creationId xmlns:p14="http://schemas.microsoft.com/office/powerpoint/2010/main" val="1790898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345C7-5B79-9138-718C-CD8F2173DE2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3A501A3-5259-BD75-7C06-DE7BCF05A92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F54F98-2955-AC11-31E9-68B5CB88A8D3}"/>
              </a:ext>
            </a:extLst>
          </p:cNvPr>
          <p:cNvSpPr>
            <a:spLocks noGrp="1"/>
          </p:cNvSpPr>
          <p:nvPr>
            <p:ph type="dt" sz="half" idx="10"/>
          </p:nvPr>
        </p:nvSpPr>
        <p:spPr/>
        <p:txBody>
          <a:bodyPr/>
          <a:lstStyle/>
          <a:p>
            <a:fld id="{D4D34381-5DD0-4D53-B84E-D86B3066147B}" type="datetimeFigureOut">
              <a:rPr lang="en-US" smtClean="0"/>
              <a:t>4/18/2023</a:t>
            </a:fld>
            <a:endParaRPr lang="en-US" dirty="0"/>
          </a:p>
        </p:txBody>
      </p:sp>
      <p:sp>
        <p:nvSpPr>
          <p:cNvPr id="5" name="Footer Placeholder 4">
            <a:extLst>
              <a:ext uri="{FF2B5EF4-FFF2-40B4-BE49-F238E27FC236}">
                <a16:creationId xmlns:a16="http://schemas.microsoft.com/office/drawing/2014/main" id="{07E051D8-19C3-10B3-4732-9754ECEA33D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E5FEA3F-30E2-3D43-0C9C-02B81877083F}"/>
              </a:ext>
            </a:extLst>
          </p:cNvPr>
          <p:cNvSpPr>
            <a:spLocks noGrp="1"/>
          </p:cNvSpPr>
          <p:nvPr>
            <p:ph type="sldNum" sz="quarter" idx="12"/>
          </p:nvPr>
        </p:nvSpPr>
        <p:spPr/>
        <p:txBody>
          <a:bodyPr/>
          <a:lstStyle/>
          <a:p>
            <a:fld id="{A5C038BC-4618-4B10-9CB6-C915250BED63}" type="slidenum">
              <a:rPr lang="en-US" smtClean="0"/>
              <a:t>‹#›</a:t>
            </a:fld>
            <a:endParaRPr lang="en-US" dirty="0"/>
          </a:p>
        </p:txBody>
      </p:sp>
    </p:spTree>
    <p:extLst>
      <p:ext uri="{BB962C8B-B14F-4D97-AF65-F5344CB8AC3E}">
        <p14:creationId xmlns:p14="http://schemas.microsoft.com/office/powerpoint/2010/main" val="35217394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D84A254-A0A3-0984-5613-F16F0550543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08B12D2-1C40-6D27-241B-9554F412995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C10098-F1F6-2046-8727-6DFFE327ADD4}"/>
              </a:ext>
            </a:extLst>
          </p:cNvPr>
          <p:cNvSpPr>
            <a:spLocks noGrp="1"/>
          </p:cNvSpPr>
          <p:nvPr>
            <p:ph type="dt" sz="half" idx="10"/>
          </p:nvPr>
        </p:nvSpPr>
        <p:spPr/>
        <p:txBody>
          <a:bodyPr/>
          <a:lstStyle/>
          <a:p>
            <a:fld id="{D4D34381-5DD0-4D53-B84E-D86B3066147B}" type="datetimeFigureOut">
              <a:rPr lang="en-US" smtClean="0"/>
              <a:t>4/18/2023</a:t>
            </a:fld>
            <a:endParaRPr lang="en-US" dirty="0"/>
          </a:p>
        </p:txBody>
      </p:sp>
      <p:sp>
        <p:nvSpPr>
          <p:cNvPr id="5" name="Footer Placeholder 4">
            <a:extLst>
              <a:ext uri="{FF2B5EF4-FFF2-40B4-BE49-F238E27FC236}">
                <a16:creationId xmlns:a16="http://schemas.microsoft.com/office/drawing/2014/main" id="{9E4A4637-8F63-BE0E-7D97-8AE757A33D9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CE80BB3-9D70-9F82-ED48-C41E7CDCEB3B}"/>
              </a:ext>
            </a:extLst>
          </p:cNvPr>
          <p:cNvSpPr>
            <a:spLocks noGrp="1"/>
          </p:cNvSpPr>
          <p:nvPr>
            <p:ph type="sldNum" sz="quarter" idx="12"/>
          </p:nvPr>
        </p:nvSpPr>
        <p:spPr/>
        <p:txBody>
          <a:bodyPr/>
          <a:lstStyle/>
          <a:p>
            <a:fld id="{A5C038BC-4618-4B10-9CB6-C915250BED63}" type="slidenum">
              <a:rPr lang="en-US" smtClean="0"/>
              <a:t>‹#›</a:t>
            </a:fld>
            <a:endParaRPr lang="en-US" dirty="0"/>
          </a:p>
        </p:txBody>
      </p:sp>
    </p:spTree>
    <p:extLst>
      <p:ext uri="{BB962C8B-B14F-4D97-AF65-F5344CB8AC3E}">
        <p14:creationId xmlns:p14="http://schemas.microsoft.com/office/powerpoint/2010/main" val="2154033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622CB-D064-6BF7-5C1A-AC4927FBB46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0228EFA-C64D-4023-963A-794BAF8BC39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6CA627-C747-994F-6381-091FF875D808}"/>
              </a:ext>
            </a:extLst>
          </p:cNvPr>
          <p:cNvSpPr>
            <a:spLocks noGrp="1"/>
          </p:cNvSpPr>
          <p:nvPr>
            <p:ph type="dt" sz="half" idx="10"/>
          </p:nvPr>
        </p:nvSpPr>
        <p:spPr/>
        <p:txBody>
          <a:bodyPr/>
          <a:lstStyle/>
          <a:p>
            <a:fld id="{D4D34381-5DD0-4D53-B84E-D86B3066147B}" type="datetimeFigureOut">
              <a:rPr lang="en-US" smtClean="0"/>
              <a:t>4/18/2023</a:t>
            </a:fld>
            <a:endParaRPr lang="en-US" dirty="0"/>
          </a:p>
        </p:txBody>
      </p:sp>
      <p:sp>
        <p:nvSpPr>
          <p:cNvPr id="5" name="Footer Placeholder 4">
            <a:extLst>
              <a:ext uri="{FF2B5EF4-FFF2-40B4-BE49-F238E27FC236}">
                <a16:creationId xmlns:a16="http://schemas.microsoft.com/office/drawing/2014/main" id="{539242E6-53E0-4A0C-5B2E-F3F9885FD189}"/>
              </a:ext>
            </a:extLst>
          </p:cNvPr>
          <p:cNvSpPr>
            <a:spLocks noGrp="1"/>
          </p:cNvSpPr>
          <p:nvPr>
            <p:ph type="ftr" sz="quarter" idx="11"/>
          </p:nvPr>
        </p:nvSpPr>
        <p:spPr/>
        <p:txBody>
          <a:bodyPr/>
          <a:lstStyle/>
          <a:p>
            <a:r>
              <a:rPr lang="en-US" dirty="0"/>
              <a:t>© Michael C. Kim 2023</a:t>
            </a:r>
          </a:p>
        </p:txBody>
      </p:sp>
      <p:sp>
        <p:nvSpPr>
          <p:cNvPr id="6" name="Slide Number Placeholder 5">
            <a:extLst>
              <a:ext uri="{FF2B5EF4-FFF2-40B4-BE49-F238E27FC236}">
                <a16:creationId xmlns:a16="http://schemas.microsoft.com/office/drawing/2014/main" id="{B55E47E6-95D5-81A8-5522-F7C38423F096}"/>
              </a:ext>
            </a:extLst>
          </p:cNvPr>
          <p:cNvSpPr>
            <a:spLocks noGrp="1"/>
          </p:cNvSpPr>
          <p:nvPr>
            <p:ph type="sldNum" sz="quarter" idx="12"/>
          </p:nvPr>
        </p:nvSpPr>
        <p:spPr/>
        <p:txBody>
          <a:bodyPr/>
          <a:lstStyle/>
          <a:p>
            <a:fld id="{A5C038BC-4618-4B10-9CB6-C915250BED63}" type="slidenum">
              <a:rPr lang="en-US" smtClean="0"/>
              <a:t>‹#›</a:t>
            </a:fld>
            <a:endParaRPr lang="en-US" dirty="0"/>
          </a:p>
        </p:txBody>
      </p:sp>
      <p:pic>
        <p:nvPicPr>
          <p:cNvPr id="7" name="Picture 4" descr="CAI branding">
            <a:extLst>
              <a:ext uri="{FF2B5EF4-FFF2-40B4-BE49-F238E27FC236}">
                <a16:creationId xmlns:a16="http://schemas.microsoft.com/office/drawing/2014/main" id="{0A9D42DE-2AC0-B35B-08D4-793BC1C75CE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09413" y="5677630"/>
            <a:ext cx="2133725" cy="88028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picture containing text, clipart&#10;&#10;Description automatically generated">
            <a:extLst>
              <a:ext uri="{FF2B5EF4-FFF2-40B4-BE49-F238E27FC236}">
                <a16:creationId xmlns:a16="http://schemas.microsoft.com/office/drawing/2014/main" id="{EE22DDCE-5453-6E5B-6BC5-ADCE59CB882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50063" y="6045200"/>
            <a:ext cx="2743200" cy="685800"/>
          </a:xfrm>
          <a:prstGeom prst="rect">
            <a:avLst/>
          </a:prstGeom>
        </p:spPr>
      </p:pic>
    </p:spTree>
    <p:extLst>
      <p:ext uri="{BB962C8B-B14F-4D97-AF65-F5344CB8AC3E}">
        <p14:creationId xmlns:p14="http://schemas.microsoft.com/office/powerpoint/2010/main" val="42606956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21196-5315-F99E-C452-07172EB5064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0A9E28B-819A-B8E1-D451-05F8C3997A3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EA629F9-D017-7899-1533-DC3D402A8FD0}"/>
              </a:ext>
            </a:extLst>
          </p:cNvPr>
          <p:cNvSpPr>
            <a:spLocks noGrp="1"/>
          </p:cNvSpPr>
          <p:nvPr>
            <p:ph type="dt" sz="half" idx="10"/>
          </p:nvPr>
        </p:nvSpPr>
        <p:spPr/>
        <p:txBody>
          <a:bodyPr/>
          <a:lstStyle/>
          <a:p>
            <a:fld id="{D4D34381-5DD0-4D53-B84E-D86B3066147B}" type="datetimeFigureOut">
              <a:rPr lang="en-US" smtClean="0"/>
              <a:t>4/18/2023</a:t>
            </a:fld>
            <a:endParaRPr lang="en-US" dirty="0"/>
          </a:p>
        </p:txBody>
      </p:sp>
      <p:sp>
        <p:nvSpPr>
          <p:cNvPr id="5" name="Footer Placeholder 4">
            <a:extLst>
              <a:ext uri="{FF2B5EF4-FFF2-40B4-BE49-F238E27FC236}">
                <a16:creationId xmlns:a16="http://schemas.microsoft.com/office/drawing/2014/main" id="{A49D90CB-6779-FF19-19F5-0A5C6AAE19E4}"/>
              </a:ext>
            </a:extLst>
          </p:cNvPr>
          <p:cNvSpPr>
            <a:spLocks noGrp="1"/>
          </p:cNvSpPr>
          <p:nvPr>
            <p:ph type="ftr" sz="quarter" idx="11"/>
          </p:nvPr>
        </p:nvSpPr>
        <p:spPr/>
        <p:txBody>
          <a:bodyPr/>
          <a:lstStyle/>
          <a:p>
            <a:r>
              <a:rPr lang="en-US" dirty="0"/>
              <a:t>© Michael C. Kim 2023</a:t>
            </a:r>
          </a:p>
        </p:txBody>
      </p:sp>
      <p:sp>
        <p:nvSpPr>
          <p:cNvPr id="6" name="Slide Number Placeholder 5">
            <a:extLst>
              <a:ext uri="{FF2B5EF4-FFF2-40B4-BE49-F238E27FC236}">
                <a16:creationId xmlns:a16="http://schemas.microsoft.com/office/drawing/2014/main" id="{498CD65D-DA61-E44F-7A68-FADC2C45C431}"/>
              </a:ext>
            </a:extLst>
          </p:cNvPr>
          <p:cNvSpPr>
            <a:spLocks noGrp="1"/>
          </p:cNvSpPr>
          <p:nvPr>
            <p:ph type="sldNum" sz="quarter" idx="12"/>
          </p:nvPr>
        </p:nvSpPr>
        <p:spPr/>
        <p:txBody>
          <a:bodyPr/>
          <a:lstStyle/>
          <a:p>
            <a:fld id="{A5C038BC-4618-4B10-9CB6-C915250BED63}" type="slidenum">
              <a:rPr lang="en-US" smtClean="0"/>
              <a:t>‹#›</a:t>
            </a:fld>
            <a:endParaRPr lang="en-US" dirty="0"/>
          </a:p>
        </p:txBody>
      </p:sp>
      <p:pic>
        <p:nvPicPr>
          <p:cNvPr id="7" name="Picture 4" descr="CAI branding">
            <a:extLst>
              <a:ext uri="{FF2B5EF4-FFF2-40B4-BE49-F238E27FC236}">
                <a16:creationId xmlns:a16="http://schemas.microsoft.com/office/drawing/2014/main" id="{928ABC5F-F3F4-BE8E-81DC-55D51942647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09413" y="5677630"/>
            <a:ext cx="2133725" cy="88028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picture containing text, clipart&#10;&#10;Description automatically generated">
            <a:extLst>
              <a:ext uri="{FF2B5EF4-FFF2-40B4-BE49-F238E27FC236}">
                <a16:creationId xmlns:a16="http://schemas.microsoft.com/office/drawing/2014/main" id="{15F0DD24-CEA1-239B-80F0-B70F1DE4600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50063" y="6045200"/>
            <a:ext cx="2743200" cy="685800"/>
          </a:xfrm>
          <a:prstGeom prst="rect">
            <a:avLst/>
          </a:prstGeom>
        </p:spPr>
      </p:pic>
    </p:spTree>
    <p:extLst>
      <p:ext uri="{BB962C8B-B14F-4D97-AF65-F5344CB8AC3E}">
        <p14:creationId xmlns:p14="http://schemas.microsoft.com/office/powerpoint/2010/main" val="32031314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2734F-6923-48F1-5F86-F14D9987B29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54C1641-1518-0048-22BE-7E08182F45E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67B2DBF-AA62-36B5-9FCB-18DCA136D82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B004A5C-3099-7645-F957-BDD961A57585}"/>
              </a:ext>
            </a:extLst>
          </p:cNvPr>
          <p:cNvSpPr>
            <a:spLocks noGrp="1"/>
          </p:cNvSpPr>
          <p:nvPr>
            <p:ph type="dt" sz="half" idx="10"/>
          </p:nvPr>
        </p:nvSpPr>
        <p:spPr/>
        <p:txBody>
          <a:bodyPr/>
          <a:lstStyle/>
          <a:p>
            <a:fld id="{D4D34381-5DD0-4D53-B84E-D86B3066147B}" type="datetimeFigureOut">
              <a:rPr lang="en-US" smtClean="0"/>
              <a:t>4/18/2023</a:t>
            </a:fld>
            <a:endParaRPr lang="en-US" dirty="0"/>
          </a:p>
        </p:txBody>
      </p:sp>
      <p:sp>
        <p:nvSpPr>
          <p:cNvPr id="6" name="Footer Placeholder 5">
            <a:extLst>
              <a:ext uri="{FF2B5EF4-FFF2-40B4-BE49-F238E27FC236}">
                <a16:creationId xmlns:a16="http://schemas.microsoft.com/office/drawing/2014/main" id="{3B3831FE-A440-7B65-A54A-87B8C9E295F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AB31D26-7688-3814-0818-AB82C6187AC2}"/>
              </a:ext>
            </a:extLst>
          </p:cNvPr>
          <p:cNvSpPr>
            <a:spLocks noGrp="1"/>
          </p:cNvSpPr>
          <p:nvPr>
            <p:ph type="sldNum" sz="quarter" idx="12"/>
          </p:nvPr>
        </p:nvSpPr>
        <p:spPr/>
        <p:txBody>
          <a:bodyPr/>
          <a:lstStyle/>
          <a:p>
            <a:fld id="{A5C038BC-4618-4B10-9CB6-C915250BED63}" type="slidenum">
              <a:rPr lang="en-US" smtClean="0"/>
              <a:t>‹#›</a:t>
            </a:fld>
            <a:endParaRPr lang="en-US" dirty="0"/>
          </a:p>
        </p:txBody>
      </p:sp>
      <p:sp>
        <p:nvSpPr>
          <p:cNvPr id="8" name="Footer Placeholder 4">
            <a:extLst>
              <a:ext uri="{FF2B5EF4-FFF2-40B4-BE49-F238E27FC236}">
                <a16:creationId xmlns:a16="http://schemas.microsoft.com/office/drawing/2014/main" id="{DD64E5BE-6918-227A-034C-B434A21937FE}"/>
              </a:ext>
            </a:extLst>
          </p:cNvPr>
          <p:cNvSpPr txBox="1">
            <a:spLocks/>
          </p:cNvSpPr>
          <p:nvPr userDrawn="1"/>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 Michael C. Kim 2023</a:t>
            </a:r>
          </a:p>
        </p:txBody>
      </p:sp>
      <p:pic>
        <p:nvPicPr>
          <p:cNvPr id="9" name="Picture 4" descr="CAI branding">
            <a:extLst>
              <a:ext uri="{FF2B5EF4-FFF2-40B4-BE49-F238E27FC236}">
                <a16:creationId xmlns:a16="http://schemas.microsoft.com/office/drawing/2014/main" id="{6380B8D1-3342-C653-C927-6A45F80E101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09413" y="5677630"/>
            <a:ext cx="2133725" cy="88028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A picture containing text, clipart&#10;&#10;Description automatically generated">
            <a:extLst>
              <a:ext uri="{FF2B5EF4-FFF2-40B4-BE49-F238E27FC236}">
                <a16:creationId xmlns:a16="http://schemas.microsoft.com/office/drawing/2014/main" id="{09790987-E882-4B5A-667F-B75114962CD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50063" y="6045200"/>
            <a:ext cx="2743200" cy="685800"/>
          </a:xfrm>
          <a:prstGeom prst="rect">
            <a:avLst/>
          </a:prstGeom>
        </p:spPr>
      </p:pic>
    </p:spTree>
    <p:extLst>
      <p:ext uri="{BB962C8B-B14F-4D97-AF65-F5344CB8AC3E}">
        <p14:creationId xmlns:p14="http://schemas.microsoft.com/office/powerpoint/2010/main" val="36906072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6A971-1CBF-9392-3821-E6402654EA1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DD0AAED-C846-BC75-3CD0-BEA947B9F9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C91EEA8-AEF2-FBE1-44B6-6DB599F71CE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268DAFD-B82F-24E0-A882-B523D47DEDF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1AC6535-2580-9428-09FC-56922047F8F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6378F07-CD4B-D149-7095-CCD557E805E8}"/>
              </a:ext>
            </a:extLst>
          </p:cNvPr>
          <p:cNvSpPr>
            <a:spLocks noGrp="1"/>
          </p:cNvSpPr>
          <p:nvPr>
            <p:ph type="dt" sz="half" idx="10"/>
          </p:nvPr>
        </p:nvSpPr>
        <p:spPr/>
        <p:txBody>
          <a:bodyPr/>
          <a:lstStyle/>
          <a:p>
            <a:fld id="{D4D34381-5DD0-4D53-B84E-D86B3066147B}" type="datetimeFigureOut">
              <a:rPr lang="en-US" smtClean="0"/>
              <a:t>4/18/2023</a:t>
            </a:fld>
            <a:endParaRPr lang="en-US" dirty="0"/>
          </a:p>
        </p:txBody>
      </p:sp>
      <p:sp>
        <p:nvSpPr>
          <p:cNvPr id="8" name="Footer Placeholder 7">
            <a:extLst>
              <a:ext uri="{FF2B5EF4-FFF2-40B4-BE49-F238E27FC236}">
                <a16:creationId xmlns:a16="http://schemas.microsoft.com/office/drawing/2014/main" id="{ABBDF9A3-2863-816A-FDB0-2D2F1DE68914}"/>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1A7D2C3-E80B-A866-E073-B6D884C102BB}"/>
              </a:ext>
            </a:extLst>
          </p:cNvPr>
          <p:cNvSpPr>
            <a:spLocks noGrp="1"/>
          </p:cNvSpPr>
          <p:nvPr>
            <p:ph type="sldNum" sz="quarter" idx="12"/>
          </p:nvPr>
        </p:nvSpPr>
        <p:spPr/>
        <p:txBody>
          <a:bodyPr/>
          <a:lstStyle/>
          <a:p>
            <a:fld id="{A5C038BC-4618-4B10-9CB6-C915250BED63}" type="slidenum">
              <a:rPr lang="en-US" smtClean="0"/>
              <a:t>‹#›</a:t>
            </a:fld>
            <a:endParaRPr lang="en-US" dirty="0"/>
          </a:p>
        </p:txBody>
      </p:sp>
      <p:sp>
        <p:nvSpPr>
          <p:cNvPr id="10" name="Footer Placeholder 4">
            <a:extLst>
              <a:ext uri="{FF2B5EF4-FFF2-40B4-BE49-F238E27FC236}">
                <a16:creationId xmlns:a16="http://schemas.microsoft.com/office/drawing/2014/main" id="{91FBCF0D-858A-ED67-6A7B-1916E6182132}"/>
              </a:ext>
            </a:extLst>
          </p:cNvPr>
          <p:cNvSpPr txBox="1">
            <a:spLocks/>
          </p:cNvSpPr>
          <p:nvPr userDrawn="1"/>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 Michael C. Kim 2023</a:t>
            </a:r>
          </a:p>
        </p:txBody>
      </p:sp>
      <p:pic>
        <p:nvPicPr>
          <p:cNvPr id="11" name="Picture 4" descr="CAI branding">
            <a:extLst>
              <a:ext uri="{FF2B5EF4-FFF2-40B4-BE49-F238E27FC236}">
                <a16:creationId xmlns:a16="http://schemas.microsoft.com/office/drawing/2014/main" id="{9815CA7E-A3E3-D133-B931-BB64E956A43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09413" y="5677630"/>
            <a:ext cx="2133725" cy="88028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A picture containing text, clipart&#10;&#10;Description automatically generated">
            <a:extLst>
              <a:ext uri="{FF2B5EF4-FFF2-40B4-BE49-F238E27FC236}">
                <a16:creationId xmlns:a16="http://schemas.microsoft.com/office/drawing/2014/main" id="{8912C5B5-1AAB-E6B4-5E6C-9DFBB1D6C64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50063" y="6045200"/>
            <a:ext cx="2743200" cy="685800"/>
          </a:xfrm>
          <a:prstGeom prst="rect">
            <a:avLst/>
          </a:prstGeom>
        </p:spPr>
      </p:pic>
    </p:spTree>
    <p:extLst>
      <p:ext uri="{BB962C8B-B14F-4D97-AF65-F5344CB8AC3E}">
        <p14:creationId xmlns:p14="http://schemas.microsoft.com/office/powerpoint/2010/main" val="25859773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3F770-BB05-AA4F-DAA0-60C9808D62A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B8E9C10-04E1-82E3-E2B9-30EE55982416}"/>
              </a:ext>
            </a:extLst>
          </p:cNvPr>
          <p:cNvSpPr>
            <a:spLocks noGrp="1"/>
          </p:cNvSpPr>
          <p:nvPr>
            <p:ph type="dt" sz="half" idx="10"/>
          </p:nvPr>
        </p:nvSpPr>
        <p:spPr/>
        <p:txBody>
          <a:bodyPr/>
          <a:lstStyle/>
          <a:p>
            <a:fld id="{D4D34381-5DD0-4D53-B84E-D86B3066147B}" type="datetimeFigureOut">
              <a:rPr lang="en-US" smtClean="0"/>
              <a:t>4/18/2023</a:t>
            </a:fld>
            <a:endParaRPr lang="en-US" dirty="0"/>
          </a:p>
        </p:txBody>
      </p:sp>
      <p:sp>
        <p:nvSpPr>
          <p:cNvPr id="4" name="Footer Placeholder 3">
            <a:extLst>
              <a:ext uri="{FF2B5EF4-FFF2-40B4-BE49-F238E27FC236}">
                <a16:creationId xmlns:a16="http://schemas.microsoft.com/office/drawing/2014/main" id="{BB0ADBB0-A641-6FE2-5F0C-FCDF05C6D9BB}"/>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43EB309-E986-B4BD-235D-EAFD0A20F9F8}"/>
              </a:ext>
            </a:extLst>
          </p:cNvPr>
          <p:cNvSpPr>
            <a:spLocks noGrp="1"/>
          </p:cNvSpPr>
          <p:nvPr>
            <p:ph type="sldNum" sz="quarter" idx="12"/>
          </p:nvPr>
        </p:nvSpPr>
        <p:spPr/>
        <p:txBody>
          <a:bodyPr/>
          <a:lstStyle/>
          <a:p>
            <a:fld id="{A5C038BC-4618-4B10-9CB6-C915250BED63}" type="slidenum">
              <a:rPr lang="en-US" smtClean="0"/>
              <a:t>‹#›</a:t>
            </a:fld>
            <a:endParaRPr lang="en-US" dirty="0"/>
          </a:p>
        </p:txBody>
      </p:sp>
      <p:sp>
        <p:nvSpPr>
          <p:cNvPr id="6" name="Footer Placeholder 4">
            <a:extLst>
              <a:ext uri="{FF2B5EF4-FFF2-40B4-BE49-F238E27FC236}">
                <a16:creationId xmlns:a16="http://schemas.microsoft.com/office/drawing/2014/main" id="{34B249CB-4EF8-AE09-9161-D4728F27611B}"/>
              </a:ext>
            </a:extLst>
          </p:cNvPr>
          <p:cNvSpPr txBox="1">
            <a:spLocks/>
          </p:cNvSpPr>
          <p:nvPr userDrawn="1"/>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 Michael C. Kim 2023</a:t>
            </a:r>
          </a:p>
        </p:txBody>
      </p:sp>
      <p:pic>
        <p:nvPicPr>
          <p:cNvPr id="7" name="Picture 4" descr="CAI branding">
            <a:extLst>
              <a:ext uri="{FF2B5EF4-FFF2-40B4-BE49-F238E27FC236}">
                <a16:creationId xmlns:a16="http://schemas.microsoft.com/office/drawing/2014/main" id="{9707ADFB-4B1C-1370-FF98-85A2CA135DE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09413" y="5677630"/>
            <a:ext cx="2133725" cy="88028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picture containing text, clipart&#10;&#10;Description automatically generated">
            <a:extLst>
              <a:ext uri="{FF2B5EF4-FFF2-40B4-BE49-F238E27FC236}">
                <a16:creationId xmlns:a16="http://schemas.microsoft.com/office/drawing/2014/main" id="{29A0CE69-6998-7A5D-64A9-2AE13C94080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50063" y="6045200"/>
            <a:ext cx="2743200" cy="685800"/>
          </a:xfrm>
          <a:prstGeom prst="rect">
            <a:avLst/>
          </a:prstGeom>
        </p:spPr>
      </p:pic>
    </p:spTree>
    <p:extLst>
      <p:ext uri="{BB962C8B-B14F-4D97-AF65-F5344CB8AC3E}">
        <p14:creationId xmlns:p14="http://schemas.microsoft.com/office/powerpoint/2010/main" val="27851566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3817193-311D-B31D-A7F8-2343D78FF922}"/>
              </a:ext>
            </a:extLst>
          </p:cNvPr>
          <p:cNvSpPr>
            <a:spLocks noGrp="1"/>
          </p:cNvSpPr>
          <p:nvPr>
            <p:ph type="dt" sz="half" idx="10"/>
          </p:nvPr>
        </p:nvSpPr>
        <p:spPr/>
        <p:txBody>
          <a:bodyPr/>
          <a:lstStyle/>
          <a:p>
            <a:fld id="{D4D34381-5DD0-4D53-B84E-D86B3066147B}" type="datetimeFigureOut">
              <a:rPr lang="en-US" smtClean="0"/>
              <a:t>4/18/2023</a:t>
            </a:fld>
            <a:endParaRPr lang="en-US" dirty="0"/>
          </a:p>
        </p:txBody>
      </p:sp>
      <p:sp>
        <p:nvSpPr>
          <p:cNvPr id="3" name="Footer Placeholder 2">
            <a:extLst>
              <a:ext uri="{FF2B5EF4-FFF2-40B4-BE49-F238E27FC236}">
                <a16:creationId xmlns:a16="http://schemas.microsoft.com/office/drawing/2014/main" id="{36680C48-86BD-8DA2-593E-D3D4AB731750}"/>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2B93E5AB-7C24-FA66-7AC0-FC9244961724}"/>
              </a:ext>
            </a:extLst>
          </p:cNvPr>
          <p:cNvSpPr>
            <a:spLocks noGrp="1"/>
          </p:cNvSpPr>
          <p:nvPr>
            <p:ph type="sldNum" sz="quarter" idx="12"/>
          </p:nvPr>
        </p:nvSpPr>
        <p:spPr/>
        <p:txBody>
          <a:bodyPr/>
          <a:lstStyle/>
          <a:p>
            <a:fld id="{A5C038BC-4618-4B10-9CB6-C915250BED63}" type="slidenum">
              <a:rPr lang="en-US" smtClean="0"/>
              <a:t>‹#›</a:t>
            </a:fld>
            <a:endParaRPr lang="en-US" dirty="0"/>
          </a:p>
        </p:txBody>
      </p:sp>
      <p:sp>
        <p:nvSpPr>
          <p:cNvPr id="5" name="Footer Placeholder 4">
            <a:extLst>
              <a:ext uri="{FF2B5EF4-FFF2-40B4-BE49-F238E27FC236}">
                <a16:creationId xmlns:a16="http://schemas.microsoft.com/office/drawing/2014/main" id="{228E97CE-D0F5-E305-D363-8117DABA2DF1}"/>
              </a:ext>
            </a:extLst>
          </p:cNvPr>
          <p:cNvSpPr txBox="1">
            <a:spLocks/>
          </p:cNvSpPr>
          <p:nvPr userDrawn="1"/>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 Michael C. Kim 2023</a:t>
            </a:r>
          </a:p>
        </p:txBody>
      </p:sp>
      <p:pic>
        <p:nvPicPr>
          <p:cNvPr id="6" name="Picture 4" descr="CAI branding">
            <a:extLst>
              <a:ext uri="{FF2B5EF4-FFF2-40B4-BE49-F238E27FC236}">
                <a16:creationId xmlns:a16="http://schemas.microsoft.com/office/drawing/2014/main" id="{5D902274-AE12-BA55-0470-09985DB7622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09413" y="5677630"/>
            <a:ext cx="2133725" cy="88028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picture containing text, clipart&#10;&#10;Description automatically generated">
            <a:extLst>
              <a:ext uri="{FF2B5EF4-FFF2-40B4-BE49-F238E27FC236}">
                <a16:creationId xmlns:a16="http://schemas.microsoft.com/office/drawing/2014/main" id="{2974CCEC-7572-F0AE-C449-1D51E1D606E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50063" y="6045200"/>
            <a:ext cx="2743200" cy="685800"/>
          </a:xfrm>
          <a:prstGeom prst="rect">
            <a:avLst/>
          </a:prstGeom>
        </p:spPr>
      </p:pic>
    </p:spTree>
    <p:extLst>
      <p:ext uri="{BB962C8B-B14F-4D97-AF65-F5344CB8AC3E}">
        <p14:creationId xmlns:p14="http://schemas.microsoft.com/office/powerpoint/2010/main" val="39381027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7A7334-2B04-DB8A-839A-96F61F41FB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5240257-CE16-2744-21C1-CF9456C3FF1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BEB245E-0F77-D49F-3F10-18C9E48FF3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23C0469-F160-D7EC-0E69-7AEF9CEEE5C5}"/>
              </a:ext>
            </a:extLst>
          </p:cNvPr>
          <p:cNvSpPr>
            <a:spLocks noGrp="1"/>
          </p:cNvSpPr>
          <p:nvPr>
            <p:ph type="dt" sz="half" idx="10"/>
          </p:nvPr>
        </p:nvSpPr>
        <p:spPr/>
        <p:txBody>
          <a:bodyPr/>
          <a:lstStyle/>
          <a:p>
            <a:fld id="{D4D34381-5DD0-4D53-B84E-D86B3066147B}" type="datetimeFigureOut">
              <a:rPr lang="en-US" smtClean="0"/>
              <a:t>4/18/2023</a:t>
            </a:fld>
            <a:endParaRPr lang="en-US" dirty="0"/>
          </a:p>
        </p:txBody>
      </p:sp>
      <p:sp>
        <p:nvSpPr>
          <p:cNvPr id="6" name="Footer Placeholder 5">
            <a:extLst>
              <a:ext uri="{FF2B5EF4-FFF2-40B4-BE49-F238E27FC236}">
                <a16:creationId xmlns:a16="http://schemas.microsoft.com/office/drawing/2014/main" id="{CED19B68-304A-725F-F3B3-A138398C3C8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913081A-D567-A0B3-D1CE-6BEB62AEC61D}"/>
              </a:ext>
            </a:extLst>
          </p:cNvPr>
          <p:cNvSpPr>
            <a:spLocks noGrp="1"/>
          </p:cNvSpPr>
          <p:nvPr>
            <p:ph type="sldNum" sz="quarter" idx="12"/>
          </p:nvPr>
        </p:nvSpPr>
        <p:spPr/>
        <p:txBody>
          <a:bodyPr/>
          <a:lstStyle/>
          <a:p>
            <a:fld id="{A5C038BC-4618-4B10-9CB6-C915250BED63}" type="slidenum">
              <a:rPr lang="en-US" smtClean="0"/>
              <a:t>‹#›</a:t>
            </a:fld>
            <a:endParaRPr lang="en-US" dirty="0"/>
          </a:p>
        </p:txBody>
      </p:sp>
    </p:spTree>
    <p:extLst>
      <p:ext uri="{BB962C8B-B14F-4D97-AF65-F5344CB8AC3E}">
        <p14:creationId xmlns:p14="http://schemas.microsoft.com/office/powerpoint/2010/main" val="23683173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4085E-225A-AB5E-2380-3B9AD201709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692F17E-FB18-8887-5214-72E0802BFD0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1AE8088F-5F81-D171-952D-7E7746EBFF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DE8D877-7E1A-DBA0-EB5C-9511575B6D82}"/>
              </a:ext>
            </a:extLst>
          </p:cNvPr>
          <p:cNvSpPr>
            <a:spLocks noGrp="1"/>
          </p:cNvSpPr>
          <p:nvPr>
            <p:ph type="dt" sz="half" idx="10"/>
          </p:nvPr>
        </p:nvSpPr>
        <p:spPr/>
        <p:txBody>
          <a:bodyPr/>
          <a:lstStyle/>
          <a:p>
            <a:fld id="{D4D34381-5DD0-4D53-B84E-D86B3066147B}" type="datetimeFigureOut">
              <a:rPr lang="en-US" smtClean="0"/>
              <a:t>4/18/2023</a:t>
            </a:fld>
            <a:endParaRPr lang="en-US" dirty="0"/>
          </a:p>
        </p:txBody>
      </p:sp>
      <p:sp>
        <p:nvSpPr>
          <p:cNvPr id="6" name="Footer Placeholder 5">
            <a:extLst>
              <a:ext uri="{FF2B5EF4-FFF2-40B4-BE49-F238E27FC236}">
                <a16:creationId xmlns:a16="http://schemas.microsoft.com/office/drawing/2014/main" id="{5A1B01F0-AE81-65B0-E074-C2881F8997D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67A68EF-4F45-E57B-B95A-ED1CBA43BDDF}"/>
              </a:ext>
            </a:extLst>
          </p:cNvPr>
          <p:cNvSpPr>
            <a:spLocks noGrp="1"/>
          </p:cNvSpPr>
          <p:nvPr>
            <p:ph type="sldNum" sz="quarter" idx="12"/>
          </p:nvPr>
        </p:nvSpPr>
        <p:spPr/>
        <p:txBody>
          <a:bodyPr/>
          <a:lstStyle/>
          <a:p>
            <a:fld id="{A5C038BC-4618-4B10-9CB6-C915250BED63}" type="slidenum">
              <a:rPr lang="en-US" smtClean="0"/>
              <a:t>‹#›</a:t>
            </a:fld>
            <a:endParaRPr lang="en-US" dirty="0"/>
          </a:p>
        </p:txBody>
      </p:sp>
    </p:spTree>
    <p:extLst>
      <p:ext uri="{BB962C8B-B14F-4D97-AF65-F5344CB8AC3E}">
        <p14:creationId xmlns:p14="http://schemas.microsoft.com/office/powerpoint/2010/main" val="32534897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CAF708D-5CED-5764-808E-2CB5290EA3B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A4322DE-509C-A1EC-60E5-6C470FAB1BF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EB0D04-E3FC-B8F5-DD7B-432F9F3A951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D34381-5DD0-4D53-B84E-D86B3066147B}" type="datetimeFigureOut">
              <a:rPr lang="en-US" smtClean="0"/>
              <a:t>4/18/2023</a:t>
            </a:fld>
            <a:endParaRPr lang="en-US" dirty="0"/>
          </a:p>
        </p:txBody>
      </p:sp>
      <p:sp>
        <p:nvSpPr>
          <p:cNvPr id="5" name="Footer Placeholder 4">
            <a:extLst>
              <a:ext uri="{FF2B5EF4-FFF2-40B4-BE49-F238E27FC236}">
                <a16:creationId xmlns:a16="http://schemas.microsoft.com/office/drawing/2014/main" id="{6EF156D7-6AB8-7F8B-ADD8-B9DF11B17BD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3744B6FC-90AA-422D-2955-A0A0ED7CCC0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C038BC-4618-4B10-9CB6-C915250BED63}" type="slidenum">
              <a:rPr lang="en-US" smtClean="0"/>
              <a:t>‹#›</a:t>
            </a:fld>
            <a:endParaRPr lang="en-US" dirty="0"/>
          </a:p>
        </p:txBody>
      </p:sp>
      <p:sp>
        <p:nvSpPr>
          <p:cNvPr id="7" name="Footer Placeholder 4">
            <a:extLst>
              <a:ext uri="{FF2B5EF4-FFF2-40B4-BE49-F238E27FC236}">
                <a16:creationId xmlns:a16="http://schemas.microsoft.com/office/drawing/2014/main" id="{277D565D-D079-AB8B-921E-77564A669A78}"/>
              </a:ext>
            </a:extLst>
          </p:cNvPr>
          <p:cNvSpPr txBox="1">
            <a:spLocks/>
          </p:cNvSpPr>
          <p:nvPr userDrawn="1"/>
        </p:nvSpPr>
        <p:spPr>
          <a:xfrm>
            <a:off x="4038600" y="6356350"/>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t>© Michael C. Kim 2023</a:t>
            </a:r>
          </a:p>
        </p:txBody>
      </p:sp>
      <p:pic>
        <p:nvPicPr>
          <p:cNvPr id="8" name="Picture 4" descr="CAI branding">
            <a:extLst>
              <a:ext uri="{FF2B5EF4-FFF2-40B4-BE49-F238E27FC236}">
                <a16:creationId xmlns:a16="http://schemas.microsoft.com/office/drawing/2014/main" id="{B97B2EC7-0432-A3D6-4250-5AB9EB7996E1}"/>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609413" y="5677630"/>
            <a:ext cx="2133725" cy="88028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A picture containing text, clipart&#10;&#10;Description automatically generated">
            <a:extLst>
              <a:ext uri="{FF2B5EF4-FFF2-40B4-BE49-F238E27FC236}">
                <a16:creationId xmlns:a16="http://schemas.microsoft.com/office/drawing/2014/main" id="{4B7D6794-A904-2650-3089-982B1BD800EA}"/>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850063" y="6045200"/>
            <a:ext cx="2743200" cy="685800"/>
          </a:xfrm>
          <a:prstGeom prst="rect">
            <a:avLst/>
          </a:prstGeom>
        </p:spPr>
      </p:pic>
    </p:spTree>
    <p:extLst>
      <p:ext uri="{BB962C8B-B14F-4D97-AF65-F5344CB8AC3E}">
        <p14:creationId xmlns:p14="http://schemas.microsoft.com/office/powerpoint/2010/main" val="31416956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E15FA-826E-5C2F-2033-B3812ADCF69E}"/>
              </a:ext>
            </a:extLst>
          </p:cNvPr>
          <p:cNvSpPr>
            <a:spLocks noGrp="1"/>
          </p:cNvSpPr>
          <p:nvPr>
            <p:ph type="ctrTitle"/>
          </p:nvPr>
        </p:nvSpPr>
        <p:spPr/>
        <p:txBody>
          <a:bodyPr/>
          <a:lstStyle/>
          <a:p>
            <a:r>
              <a:rPr lang="en-US" dirty="0"/>
              <a:t>Residency Requirements for Condominium Directors</a:t>
            </a:r>
          </a:p>
        </p:txBody>
      </p:sp>
      <p:sp>
        <p:nvSpPr>
          <p:cNvPr id="3" name="Subtitle 2">
            <a:extLst>
              <a:ext uri="{FF2B5EF4-FFF2-40B4-BE49-F238E27FC236}">
                <a16:creationId xmlns:a16="http://schemas.microsoft.com/office/drawing/2014/main" id="{40228470-8E6E-720E-A695-D51872C7E062}"/>
              </a:ext>
            </a:extLst>
          </p:cNvPr>
          <p:cNvSpPr>
            <a:spLocks noGrp="1"/>
          </p:cNvSpPr>
          <p:nvPr>
            <p:ph type="subTitle" idx="1"/>
          </p:nvPr>
        </p:nvSpPr>
        <p:spPr/>
        <p:txBody>
          <a:bodyPr/>
          <a:lstStyle/>
          <a:p>
            <a:r>
              <a:rPr lang="en-US" dirty="0"/>
              <a:t>Presented by:</a:t>
            </a:r>
          </a:p>
          <a:p>
            <a:r>
              <a:rPr lang="en-US" dirty="0"/>
              <a:t>Michael C. Kim</a:t>
            </a:r>
          </a:p>
          <a:p>
            <a:r>
              <a:rPr lang="en-US" dirty="0"/>
              <a:t>Monica Shamass</a:t>
            </a:r>
          </a:p>
          <a:p>
            <a:endParaRPr lang="en-US" dirty="0"/>
          </a:p>
        </p:txBody>
      </p:sp>
    </p:spTree>
    <p:extLst>
      <p:ext uri="{BB962C8B-B14F-4D97-AF65-F5344CB8AC3E}">
        <p14:creationId xmlns:p14="http://schemas.microsoft.com/office/powerpoint/2010/main" val="19763398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CABB9-6AB2-DF22-3545-FE5D3982F9CA}"/>
              </a:ext>
            </a:extLst>
          </p:cNvPr>
          <p:cNvSpPr>
            <a:spLocks noGrp="1"/>
          </p:cNvSpPr>
          <p:nvPr>
            <p:ph type="title"/>
          </p:nvPr>
        </p:nvSpPr>
        <p:spPr/>
        <p:txBody>
          <a:bodyPr/>
          <a:lstStyle/>
          <a:p>
            <a:r>
              <a:rPr lang="en-US" dirty="0"/>
              <a:t>More Metropolitan Examples:</a:t>
            </a:r>
          </a:p>
        </p:txBody>
      </p:sp>
      <p:sp>
        <p:nvSpPr>
          <p:cNvPr id="3" name="Content Placeholder 2">
            <a:extLst>
              <a:ext uri="{FF2B5EF4-FFF2-40B4-BE49-F238E27FC236}">
                <a16:creationId xmlns:a16="http://schemas.microsoft.com/office/drawing/2014/main" id="{8BCBFB68-2F03-4CF4-CD92-052567F5C17D}"/>
              </a:ext>
            </a:extLst>
          </p:cNvPr>
          <p:cNvSpPr>
            <a:spLocks noGrp="1"/>
          </p:cNvSpPr>
          <p:nvPr>
            <p:ph idx="1"/>
          </p:nvPr>
        </p:nvSpPr>
        <p:spPr/>
        <p:txBody>
          <a:bodyPr>
            <a:normAutofit fontScale="92500" lnSpcReduction="20000"/>
          </a:bodyPr>
          <a:lstStyle/>
          <a:p>
            <a:r>
              <a:rPr lang="en-US" dirty="0"/>
              <a:t>New York</a:t>
            </a:r>
          </a:p>
          <a:p>
            <a:pPr lvl="1"/>
            <a:r>
              <a:rPr lang="en-US" dirty="0"/>
              <a:t>The New York Condominium Act (Real Property Law Article 9-B) requires that a board member must either own a unit in the condominium or be the designated representative of a unit owner. New York does not have particular rules regarding felony convictions and immediate dismissal such as Florida.</a:t>
            </a:r>
          </a:p>
          <a:p>
            <a:r>
              <a:rPr lang="en-US" dirty="0"/>
              <a:t>Florida</a:t>
            </a:r>
          </a:p>
          <a:p>
            <a:pPr lvl="1"/>
            <a:r>
              <a:rPr lang="en-US" dirty="0"/>
              <a:t>Under Florida law (Florida Statutes §§ 718.112(2)(d) and (o)), there are no specific residency requirements to serve on a condominium association board. However, the Florida Condominium Act (Chapter 718) does highlight that they should not be delinquent on the payment of any fees or convicted of a felony. </a:t>
            </a:r>
          </a:p>
          <a:p>
            <a:r>
              <a:rPr lang="en-US" dirty="0"/>
              <a:t>California</a:t>
            </a:r>
          </a:p>
          <a:p>
            <a:pPr lvl="1"/>
            <a:r>
              <a:rPr lang="en-US" dirty="0"/>
              <a:t>The California Civil Code (§§ 4000-6150) has similar language to Florida. No residency requirements but particulars when it comes to crimes that would interfere with the association’s ability to obtain fidelity bond insurance coverage for the person.</a:t>
            </a:r>
          </a:p>
          <a:p>
            <a:endParaRPr lang="en-US" dirty="0"/>
          </a:p>
        </p:txBody>
      </p:sp>
    </p:spTree>
    <p:extLst>
      <p:ext uri="{BB962C8B-B14F-4D97-AF65-F5344CB8AC3E}">
        <p14:creationId xmlns:p14="http://schemas.microsoft.com/office/powerpoint/2010/main" val="2670833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CABB9-6AB2-DF22-3545-FE5D3982F9CA}"/>
              </a:ext>
            </a:extLst>
          </p:cNvPr>
          <p:cNvSpPr>
            <a:spLocks noGrp="1"/>
          </p:cNvSpPr>
          <p:nvPr>
            <p:ph type="title"/>
          </p:nvPr>
        </p:nvSpPr>
        <p:spPr/>
        <p:txBody>
          <a:bodyPr/>
          <a:lstStyle/>
          <a:p>
            <a:r>
              <a:rPr lang="en-US" dirty="0"/>
              <a:t>Possible factors to determine residency:</a:t>
            </a:r>
          </a:p>
        </p:txBody>
      </p:sp>
      <p:sp>
        <p:nvSpPr>
          <p:cNvPr id="3" name="Content Placeholder 2">
            <a:extLst>
              <a:ext uri="{FF2B5EF4-FFF2-40B4-BE49-F238E27FC236}">
                <a16:creationId xmlns:a16="http://schemas.microsoft.com/office/drawing/2014/main" id="{8BCBFB68-2F03-4CF4-CD92-052567F5C17D}"/>
              </a:ext>
            </a:extLst>
          </p:cNvPr>
          <p:cNvSpPr>
            <a:spLocks noGrp="1"/>
          </p:cNvSpPr>
          <p:nvPr>
            <p:ph idx="1"/>
          </p:nvPr>
        </p:nvSpPr>
        <p:spPr/>
        <p:txBody>
          <a:bodyPr/>
          <a:lstStyle/>
          <a:p>
            <a:pPr marL="514350" indent="-514350">
              <a:buFont typeface="+mj-lt"/>
              <a:buAutoNum type="arabicPeriod"/>
            </a:pPr>
            <a:r>
              <a:rPr lang="en-US" dirty="0"/>
              <a:t>Length of ownership</a:t>
            </a:r>
          </a:p>
          <a:p>
            <a:pPr marL="514350" indent="-514350">
              <a:buFont typeface="+mj-lt"/>
              <a:buAutoNum type="arabicPeriod"/>
            </a:pPr>
            <a:r>
              <a:rPr lang="en-US" dirty="0"/>
              <a:t>Length of continuous occupancy</a:t>
            </a:r>
          </a:p>
          <a:p>
            <a:pPr marL="514350" indent="-514350">
              <a:buFont typeface="+mj-lt"/>
              <a:buAutoNum type="arabicPeriod"/>
            </a:pPr>
            <a:r>
              <a:rPr lang="en-US" dirty="0"/>
              <a:t>Period of “primary residency” in the unit</a:t>
            </a:r>
          </a:p>
          <a:p>
            <a:pPr marL="514350" indent="-514350">
              <a:buFont typeface="+mj-lt"/>
              <a:buAutoNum type="arabicPeriod"/>
            </a:pPr>
            <a:r>
              <a:rPr lang="en-US" dirty="0"/>
              <a:t>Variance of occupancy from year to year.</a:t>
            </a:r>
          </a:p>
          <a:p>
            <a:endParaRPr lang="en-US" dirty="0"/>
          </a:p>
        </p:txBody>
      </p:sp>
      <p:pic>
        <p:nvPicPr>
          <p:cNvPr id="6" name="Picture 5">
            <a:extLst>
              <a:ext uri="{FF2B5EF4-FFF2-40B4-BE49-F238E27FC236}">
                <a16:creationId xmlns:a16="http://schemas.microsoft.com/office/drawing/2014/main" id="{78F3BDD1-5E5B-9FBD-344B-9D12601D7254}"/>
              </a:ext>
            </a:extLst>
          </p:cNvPr>
          <p:cNvPicPr>
            <a:picLocks noChangeAspect="1"/>
          </p:cNvPicPr>
          <p:nvPr/>
        </p:nvPicPr>
        <p:blipFill>
          <a:blip r:embed="rId2"/>
          <a:stretch>
            <a:fillRect/>
          </a:stretch>
        </p:blipFill>
        <p:spPr>
          <a:xfrm>
            <a:off x="122991" y="4133122"/>
            <a:ext cx="11946017" cy="1533739"/>
          </a:xfrm>
          <a:prstGeom prst="rect">
            <a:avLst/>
          </a:prstGeom>
        </p:spPr>
      </p:pic>
    </p:spTree>
    <p:extLst>
      <p:ext uri="{BB962C8B-B14F-4D97-AF65-F5344CB8AC3E}">
        <p14:creationId xmlns:p14="http://schemas.microsoft.com/office/powerpoint/2010/main" val="32625301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CABB9-6AB2-DF22-3545-FE5D3982F9CA}"/>
              </a:ext>
            </a:extLst>
          </p:cNvPr>
          <p:cNvSpPr>
            <a:spLocks noGrp="1"/>
          </p:cNvSpPr>
          <p:nvPr>
            <p:ph type="title"/>
          </p:nvPr>
        </p:nvSpPr>
        <p:spPr/>
        <p:txBody>
          <a:bodyPr/>
          <a:lstStyle/>
          <a:p>
            <a:r>
              <a:rPr lang="en-US" dirty="0"/>
              <a:t>Pros and cons of residency req’s:</a:t>
            </a:r>
          </a:p>
        </p:txBody>
      </p:sp>
      <p:sp>
        <p:nvSpPr>
          <p:cNvPr id="3" name="Content Placeholder 2">
            <a:extLst>
              <a:ext uri="{FF2B5EF4-FFF2-40B4-BE49-F238E27FC236}">
                <a16:creationId xmlns:a16="http://schemas.microsoft.com/office/drawing/2014/main" id="{8BCBFB68-2F03-4CF4-CD92-052567F5C17D}"/>
              </a:ext>
            </a:extLst>
          </p:cNvPr>
          <p:cNvSpPr>
            <a:spLocks noGrp="1"/>
          </p:cNvSpPr>
          <p:nvPr>
            <p:ph idx="1"/>
          </p:nvPr>
        </p:nvSpPr>
        <p:spPr/>
        <p:txBody>
          <a:bodyPr/>
          <a:lstStyle/>
          <a:p>
            <a:r>
              <a:rPr lang="en-US" dirty="0"/>
              <a:t>Pros</a:t>
            </a:r>
          </a:p>
          <a:p>
            <a:pPr lvl="1"/>
            <a:r>
              <a:rPr lang="en-US" dirty="0"/>
              <a:t>Improved management and maintenance of the property</a:t>
            </a:r>
          </a:p>
          <a:p>
            <a:pPr lvl="1"/>
            <a:r>
              <a:rPr lang="en-US" dirty="0"/>
              <a:t>Better representation for the community </a:t>
            </a:r>
          </a:p>
          <a:p>
            <a:r>
              <a:rPr lang="en-US" dirty="0"/>
              <a:t>Cons</a:t>
            </a:r>
          </a:p>
          <a:p>
            <a:pPr lvl="1"/>
            <a:r>
              <a:rPr lang="en-US" dirty="0"/>
              <a:t>Limits the pool of eligible board members</a:t>
            </a:r>
          </a:p>
          <a:p>
            <a:pPr lvl="1"/>
            <a:r>
              <a:rPr lang="en-US" dirty="0"/>
              <a:t>Lack of Fresh Perspectives and Limitations on Investors and Part-Time Residents </a:t>
            </a:r>
          </a:p>
        </p:txBody>
      </p:sp>
    </p:spTree>
    <p:extLst>
      <p:ext uri="{BB962C8B-B14F-4D97-AF65-F5344CB8AC3E}">
        <p14:creationId xmlns:p14="http://schemas.microsoft.com/office/powerpoint/2010/main" val="1788376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CABB9-6AB2-DF22-3545-FE5D3982F9CA}"/>
              </a:ext>
            </a:extLst>
          </p:cNvPr>
          <p:cNvSpPr>
            <a:spLocks noGrp="1"/>
          </p:cNvSpPr>
          <p:nvPr>
            <p:ph type="title"/>
          </p:nvPr>
        </p:nvSpPr>
        <p:spPr>
          <a:xfrm>
            <a:off x="481013" y="3752849"/>
            <a:ext cx="3290887" cy="2452687"/>
          </a:xfrm>
        </p:spPr>
        <p:txBody>
          <a:bodyPr anchor="ctr">
            <a:normAutofit/>
          </a:bodyPr>
          <a:lstStyle/>
          <a:p>
            <a:r>
              <a:rPr lang="en-US" sz="3600" dirty="0"/>
              <a:t>Alternatives to residency requirements</a:t>
            </a:r>
          </a:p>
        </p:txBody>
      </p:sp>
      <p:pic>
        <p:nvPicPr>
          <p:cNvPr id="4" name="Picture 3">
            <a:extLst>
              <a:ext uri="{FF2B5EF4-FFF2-40B4-BE49-F238E27FC236}">
                <a16:creationId xmlns:a16="http://schemas.microsoft.com/office/drawing/2014/main" id="{5BC7D9C7-6EBF-B7C7-F365-B57BC3C4786B}"/>
              </a:ext>
            </a:extLst>
          </p:cNvPr>
          <p:cNvPicPr>
            <a:picLocks noChangeAspect="1"/>
          </p:cNvPicPr>
          <p:nvPr/>
        </p:nvPicPr>
        <p:blipFill rotWithShape="1">
          <a:blip r:embed="rId2"/>
          <a:srcRect t="14403" b="14404"/>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8BCBFB68-2F03-4CF4-CD92-052567F5C17D}"/>
              </a:ext>
            </a:extLst>
          </p:cNvPr>
          <p:cNvSpPr>
            <a:spLocks noGrp="1"/>
          </p:cNvSpPr>
          <p:nvPr>
            <p:ph idx="1"/>
          </p:nvPr>
        </p:nvSpPr>
        <p:spPr>
          <a:xfrm>
            <a:off x="4223982" y="3752850"/>
            <a:ext cx="7485413" cy="2452687"/>
          </a:xfrm>
        </p:spPr>
        <p:txBody>
          <a:bodyPr anchor="ctr">
            <a:normAutofit/>
          </a:bodyPr>
          <a:lstStyle/>
          <a:p>
            <a:r>
              <a:rPr lang="en-US" sz="2400" dirty="0">
                <a:effectLst/>
                <a:latin typeface="Calibri" panose="020F0502020204030204" pitchFamily="34" charset="0"/>
                <a:ea typeface="Calibri" panose="020F0502020204030204" pitchFamily="34" charset="0"/>
                <a:cs typeface="Times New Roman" panose="02020603050405020304" pitchFamily="18" charset="0"/>
              </a:rPr>
              <a:t>Board member training and education</a:t>
            </a:r>
          </a:p>
          <a:p>
            <a:r>
              <a:rPr lang="en-US" sz="2400" dirty="0">
                <a:effectLst/>
                <a:latin typeface="Calibri" panose="020F0502020204030204" pitchFamily="34" charset="0"/>
                <a:ea typeface="Calibri" panose="020F0502020204030204" pitchFamily="34" charset="0"/>
                <a:cs typeface="Times New Roman" panose="02020603050405020304" pitchFamily="18" charset="0"/>
              </a:rPr>
              <a:t>Hiring professional management companies</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r>
              <a:rPr lang="en-US" sz="2400" dirty="0">
                <a:effectLst/>
                <a:latin typeface="Calibri" panose="020F0502020204030204" pitchFamily="34" charset="0"/>
                <a:ea typeface="Calibri" panose="020F0502020204030204" pitchFamily="34" charset="0"/>
                <a:cs typeface="Times New Roman" panose="02020603050405020304" pitchFamily="18" charset="0"/>
              </a:rPr>
              <a:t>Creating committees for specific tasks</a:t>
            </a:r>
          </a:p>
          <a:p>
            <a:r>
              <a:rPr lang="en-US" sz="2400" dirty="0"/>
              <a:t>Ensuring all board members are informed of the building's operations</a:t>
            </a:r>
          </a:p>
        </p:txBody>
      </p:sp>
    </p:spTree>
    <p:extLst>
      <p:ext uri="{BB962C8B-B14F-4D97-AF65-F5344CB8AC3E}">
        <p14:creationId xmlns:p14="http://schemas.microsoft.com/office/powerpoint/2010/main" val="34493157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CABB9-6AB2-DF22-3545-FE5D3982F9CA}"/>
              </a:ext>
            </a:extLst>
          </p:cNvPr>
          <p:cNvSpPr>
            <a:spLocks noGrp="1"/>
          </p:cNvSpPr>
          <p:nvPr>
            <p:ph type="title"/>
          </p:nvPr>
        </p:nvSpPr>
        <p:spPr/>
        <p:txBody>
          <a:bodyPr/>
          <a:lstStyle/>
          <a:p>
            <a:r>
              <a:rPr lang="en-US" dirty="0"/>
              <a:t>In conclusion…</a:t>
            </a:r>
          </a:p>
        </p:txBody>
      </p:sp>
      <p:sp>
        <p:nvSpPr>
          <p:cNvPr id="3" name="Content Placeholder 2">
            <a:extLst>
              <a:ext uri="{FF2B5EF4-FFF2-40B4-BE49-F238E27FC236}">
                <a16:creationId xmlns:a16="http://schemas.microsoft.com/office/drawing/2014/main" id="{8BCBFB68-2F03-4CF4-CD92-052567F5C17D}"/>
              </a:ext>
            </a:extLst>
          </p:cNvPr>
          <p:cNvSpPr>
            <a:spLocks noGrp="1"/>
          </p:cNvSpPr>
          <p:nvPr>
            <p:ph idx="1"/>
          </p:nvPr>
        </p:nvSpPr>
        <p:spPr/>
        <p:txBody>
          <a:bodyPr/>
          <a:lstStyle/>
          <a:p>
            <a:r>
              <a:rPr lang="en-US" dirty="0"/>
              <a:t>Ultimately up to the association to decide and should be based on the unique needs of each association</a:t>
            </a:r>
          </a:p>
          <a:p>
            <a:r>
              <a:rPr lang="en-US" dirty="0"/>
              <a:t>May not be the best route to take. Though residency requirements can lead to improved management and better representation for the community, they may also limit the pool of potential candidates and the diversity of them </a:t>
            </a:r>
          </a:p>
          <a:p>
            <a:r>
              <a:rPr lang="en-US" dirty="0"/>
              <a:t>Could have expansive implications regarding other distinctions made within the membership of the association </a:t>
            </a:r>
          </a:p>
        </p:txBody>
      </p:sp>
    </p:spTree>
    <p:extLst>
      <p:ext uri="{BB962C8B-B14F-4D97-AF65-F5344CB8AC3E}">
        <p14:creationId xmlns:p14="http://schemas.microsoft.com/office/powerpoint/2010/main" val="1207124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CABB9-6AB2-DF22-3545-FE5D3982F9CA}"/>
              </a:ext>
            </a:extLst>
          </p:cNvPr>
          <p:cNvSpPr>
            <a:spLocks noGrp="1"/>
          </p:cNvSpPr>
          <p:nvPr>
            <p:ph type="title"/>
          </p:nvPr>
        </p:nvSpPr>
        <p:spPr/>
        <p:txBody>
          <a:bodyPr/>
          <a:lstStyle/>
          <a:p>
            <a:r>
              <a:rPr lang="en-US" dirty="0"/>
              <a:t>Sample amendment to impose a residency requirement</a:t>
            </a:r>
          </a:p>
        </p:txBody>
      </p:sp>
      <p:sp>
        <p:nvSpPr>
          <p:cNvPr id="3" name="Content Placeholder 2">
            <a:extLst>
              <a:ext uri="{FF2B5EF4-FFF2-40B4-BE49-F238E27FC236}">
                <a16:creationId xmlns:a16="http://schemas.microsoft.com/office/drawing/2014/main" id="{8BCBFB68-2F03-4CF4-CD92-052567F5C17D}"/>
              </a:ext>
            </a:extLst>
          </p:cNvPr>
          <p:cNvSpPr>
            <a:spLocks noGrp="1"/>
          </p:cNvSpPr>
          <p:nvPr>
            <p:ph idx="1"/>
          </p:nvPr>
        </p:nvSpPr>
        <p:spPr/>
        <p:txBody>
          <a:bodyPr>
            <a:normAutofit/>
          </a:bodyPr>
          <a:lstStyle/>
          <a:p>
            <a:r>
              <a:rPr lang="en-US" sz="2600" dirty="0"/>
              <a:t>Commencing with the 202_ annual election of directors, a [simple] majority of the total number of directors shall occupy their respective Units in the Condominium as their principal residence, being denominated as Resident Directors. If at any time a director ceases to occupy a Unit owned by that director as a principal residence, then in that event, that director shall not be deemed or counted as a Resident Director. For purposes of determining residency, [a Unit Owner must occupy the Unit for a minimum of __ days in the aggregate for [a calendar year] [or] [the last consecutive twelve-month period]. OR [the Board shall adopt rules and regulations setting forth specific criteria].</a:t>
            </a:r>
          </a:p>
        </p:txBody>
      </p:sp>
    </p:spTree>
    <p:extLst>
      <p:ext uri="{BB962C8B-B14F-4D97-AF65-F5344CB8AC3E}">
        <p14:creationId xmlns:p14="http://schemas.microsoft.com/office/powerpoint/2010/main" val="32104270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CABB9-6AB2-DF22-3545-FE5D3982F9CA}"/>
              </a:ext>
            </a:extLst>
          </p:cNvPr>
          <p:cNvSpPr>
            <a:spLocks noGrp="1"/>
          </p:cNvSpPr>
          <p:nvPr>
            <p:ph type="title"/>
          </p:nvPr>
        </p:nvSpPr>
        <p:spPr/>
        <p:txBody>
          <a:bodyPr>
            <a:noAutofit/>
          </a:bodyPr>
          <a:lstStyle/>
          <a:p>
            <a:r>
              <a:rPr lang="en-US" sz="3200" dirty="0"/>
              <a:t>New Residency Requirements for Board Members of Illinois Condominium Associations per the Illinois Condominium Property Act (765 ILCS 605/18)</a:t>
            </a:r>
          </a:p>
        </p:txBody>
      </p:sp>
      <p:sp>
        <p:nvSpPr>
          <p:cNvPr id="3" name="Content Placeholder 2">
            <a:extLst>
              <a:ext uri="{FF2B5EF4-FFF2-40B4-BE49-F238E27FC236}">
                <a16:creationId xmlns:a16="http://schemas.microsoft.com/office/drawing/2014/main" id="{8BCBFB68-2F03-4CF4-CD92-052567F5C17D}"/>
              </a:ext>
            </a:extLst>
          </p:cNvPr>
          <p:cNvSpPr>
            <a:spLocks noGrp="1"/>
          </p:cNvSpPr>
          <p:nvPr>
            <p:ph idx="1"/>
          </p:nvPr>
        </p:nvSpPr>
        <p:spPr/>
        <p:txBody>
          <a:bodyPr/>
          <a:lstStyle/>
          <a:p>
            <a:pPr marL="0" indent="0">
              <a:buNone/>
            </a:pPr>
            <a:endParaRPr lang="en-US" b="0" i="0" dirty="0">
              <a:solidFill>
                <a:srgbClr val="374151"/>
              </a:solidFill>
              <a:effectLst/>
              <a:latin typeface="Söhne"/>
            </a:endParaRPr>
          </a:p>
          <a:p>
            <a:r>
              <a:rPr lang="en-US" b="0" i="0" dirty="0">
                <a:solidFill>
                  <a:srgbClr val="374151"/>
                </a:solidFill>
                <a:effectLst/>
                <a:latin typeface="Söhne"/>
              </a:rPr>
              <a:t>Starting January 1st, 2022, there</a:t>
            </a:r>
            <a:r>
              <a:rPr lang="en-US" dirty="0">
                <a:solidFill>
                  <a:srgbClr val="374151"/>
                </a:solidFill>
                <a:latin typeface="Söhne"/>
              </a:rPr>
              <a:t> was</a:t>
            </a:r>
            <a:r>
              <a:rPr lang="en-US" b="0" i="0" dirty="0">
                <a:solidFill>
                  <a:srgbClr val="374151"/>
                </a:solidFill>
                <a:effectLst/>
                <a:latin typeface="Söhne"/>
              </a:rPr>
              <a:t> a new amendment to Section 18(a)(1) of the ICPA which permits a residency obligation for board members. </a:t>
            </a:r>
          </a:p>
          <a:p>
            <a:r>
              <a:rPr lang="en-US" b="0" i="0" dirty="0">
                <a:solidFill>
                  <a:srgbClr val="374151"/>
                </a:solidFill>
                <a:effectLst/>
                <a:latin typeface="Söhne"/>
              </a:rPr>
              <a:t>Associations that were formed before this date can introduce this residency requirement, but the previous residency requirements (that obliged all directors to be residents) will not be enforced under this new law.</a:t>
            </a:r>
            <a:endParaRPr lang="en-US" dirty="0"/>
          </a:p>
        </p:txBody>
      </p:sp>
    </p:spTree>
    <p:extLst>
      <p:ext uri="{BB962C8B-B14F-4D97-AF65-F5344CB8AC3E}">
        <p14:creationId xmlns:p14="http://schemas.microsoft.com/office/powerpoint/2010/main" val="29474780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CABB9-6AB2-DF22-3545-FE5D3982F9CA}"/>
              </a:ext>
            </a:extLst>
          </p:cNvPr>
          <p:cNvSpPr>
            <a:spLocks noGrp="1"/>
          </p:cNvSpPr>
          <p:nvPr>
            <p:ph type="title"/>
          </p:nvPr>
        </p:nvSpPr>
        <p:spPr/>
        <p:txBody>
          <a:bodyPr/>
          <a:lstStyle/>
          <a:p>
            <a:r>
              <a:rPr lang="en-US" dirty="0"/>
              <a:t>Statute Language</a:t>
            </a:r>
          </a:p>
        </p:txBody>
      </p:sp>
      <p:sp>
        <p:nvSpPr>
          <p:cNvPr id="3" name="Content Placeholder 2">
            <a:extLst>
              <a:ext uri="{FF2B5EF4-FFF2-40B4-BE49-F238E27FC236}">
                <a16:creationId xmlns:a16="http://schemas.microsoft.com/office/drawing/2014/main" id="{8BCBFB68-2F03-4CF4-CD92-052567F5C17D}"/>
              </a:ext>
            </a:extLst>
          </p:cNvPr>
          <p:cNvSpPr>
            <a:spLocks noGrp="1"/>
          </p:cNvSpPr>
          <p:nvPr>
            <p:ph idx="1"/>
          </p:nvPr>
        </p:nvSpPr>
        <p:spPr/>
        <p:txBody>
          <a:bodyPr/>
          <a:lstStyle/>
          <a:p>
            <a:r>
              <a:rPr lang="en-US" sz="2000" dirty="0">
                <a:effectLst/>
                <a:latin typeface="Calibri" panose="020F0502020204030204" pitchFamily="34" charset="0"/>
                <a:ea typeface="Calibri" panose="020F0502020204030204" pitchFamily="34" charset="0"/>
                <a:cs typeface="Times New Roman" panose="02020603050405020304" pitchFamily="18" charset="0"/>
              </a:rPr>
              <a:t>18(a)(1)  “ The election from among the unit owners of a board of managers, the number of persons constituting such board, and that the terms of at least one-third of the members of the board shall expire annually and that all members of the board shall be elected at large; if there are multiple owners of a single unit, only one of the multiple owners shall be eligible to serve as a member of the board at any one time. </a:t>
            </a:r>
            <a:r>
              <a:rPr lang="en-US" sz="2000" u="sng" dirty="0">
                <a:effectLst/>
                <a:latin typeface="Calibri" panose="020F0502020204030204" pitchFamily="34" charset="0"/>
                <a:ea typeface="Calibri" panose="020F0502020204030204" pitchFamily="34" charset="0"/>
                <a:cs typeface="Times New Roman" panose="02020603050405020304" pitchFamily="18" charset="0"/>
              </a:rPr>
              <a:t>A declaration first submitting property to the provisions of this Act, in accordance with Section 3 after the effective date of this amendatory Act of the 102nd General Assembly, or an amendment to the condominium instruments adopted in accordance with Section 27 after the effective date of this amendatory Act of the 102nd General Assembly, may provide that a majority of the board of managers, or such lesser number as may be specified in the declaration, must be comprised of unit owners occupying their unit as their </a:t>
            </a:r>
            <a:r>
              <a:rPr lang="en-US" sz="2000" b="1" u="sng" dirty="0">
                <a:effectLst/>
                <a:latin typeface="Calibri" panose="020F0502020204030204" pitchFamily="34" charset="0"/>
                <a:ea typeface="Calibri" panose="020F0502020204030204" pitchFamily="34" charset="0"/>
                <a:cs typeface="Times New Roman" panose="02020603050405020304" pitchFamily="18" charset="0"/>
              </a:rPr>
              <a:t>primary</a:t>
            </a:r>
            <a:r>
              <a:rPr lang="en-US" sz="2000" u="sng" dirty="0">
                <a:effectLst/>
                <a:latin typeface="Calibri" panose="020F0502020204030204" pitchFamily="34" charset="0"/>
                <a:ea typeface="Calibri" panose="020F0502020204030204" pitchFamily="34" charset="0"/>
                <a:cs typeface="Times New Roman" panose="02020603050405020304" pitchFamily="18" charset="0"/>
              </a:rPr>
              <a:t> residence; provided that the condominium instruments may not require that more than a majority of the board shall be comprised of unit owners who occupy their unit as their </a:t>
            </a:r>
            <a:r>
              <a:rPr lang="en-US" sz="2000" b="1" u="sng" dirty="0">
                <a:effectLst/>
                <a:latin typeface="Calibri" panose="020F0502020204030204" pitchFamily="34" charset="0"/>
                <a:ea typeface="Calibri" panose="020F0502020204030204" pitchFamily="34" charset="0"/>
                <a:cs typeface="Times New Roman" panose="02020603050405020304" pitchFamily="18" charset="0"/>
              </a:rPr>
              <a:t>principal</a:t>
            </a:r>
            <a:r>
              <a:rPr lang="en-US" sz="2000" u="sng" dirty="0">
                <a:effectLst/>
                <a:latin typeface="Calibri" panose="020F0502020204030204" pitchFamily="34" charset="0"/>
                <a:ea typeface="Calibri" panose="020F0502020204030204" pitchFamily="34" charset="0"/>
                <a:cs typeface="Times New Roman" panose="02020603050405020304" pitchFamily="18" charset="0"/>
              </a:rPr>
              <a:t> residence;</a:t>
            </a:r>
            <a:r>
              <a:rPr lang="en-US" sz="2000" dirty="0">
                <a:effectLst/>
                <a:latin typeface="Calibri" panose="020F0502020204030204" pitchFamily="34" charset="0"/>
                <a:ea typeface="Calibri" panose="020F0502020204030204" pitchFamily="34" charset="0"/>
                <a:cs typeface="Times New Roman" panose="02020603050405020304" pitchFamily="18" charset="0"/>
              </a:rPr>
              <a:t>”</a:t>
            </a:r>
          </a:p>
          <a:p>
            <a:endParaRPr lang="en-US" dirty="0"/>
          </a:p>
        </p:txBody>
      </p:sp>
    </p:spTree>
    <p:extLst>
      <p:ext uri="{BB962C8B-B14F-4D97-AF65-F5344CB8AC3E}">
        <p14:creationId xmlns:p14="http://schemas.microsoft.com/office/powerpoint/2010/main" val="29027802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406F7475-E993-EB64-595D-132A6E028A91}"/>
              </a:ext>
            </a:extLst>
          </p:cNvPr>
          <p:cNvPicPr>
            <a:picLocks noChangeAspect="1"/>
          </p:cNvPicPr>
          <p:nvPr/>
        </p:nvPicPr>
        <p:blipFill rotWithShape="1">
          <a:blip r:embed="rId2"/>
          <a:srcRect r="20689"/>
          <a:stretch/>
        </p:blipFill>
        <p:spPr>
          <a:xfrm>
            <a:off x="2522356" y="10"/>
            <a:ext cx="9669642" cy="6857990"/>
          </a:xfrm>
          <a:prstGeom prst="rect">
            <a:avLst/>
          </a:prstGeom>
        </p:spPr>
      </p:pic>
      <p:sp>
        <p:nvSpPr>
          <p:cNvPr id="11" name="Rectangle 1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A0CABB9-6AB2-DF22-3545-FE5D3982F9CA}"/>
              </a:ext>
            </a:extLst>
          </p:cNvPr>
          <p:cNvSpPr>
            <a:spLocks noGrp="1"/>
          </p:cNvSpPr>
          <p:nvPr>
            <p:ph type="title"/>
          </p:nvPr>
        </p:nvSpPr>
        <p:spPr>
          <a:xfrm>
            <a:off x="838200" y="365125"/>
            <a:ext cx="3822189" cy="1899912"/>
          </a:xfrm>
        </p:spPr>
        <p:txBody>
          <a:bodyPr>
            <a:normAutofit/>
          </a:bodyPr>
          <a:lstStyle/>
          <a:p>
            <a:r>
              <a:rPr lang="en-US" sz="4000" dirty="0"/>
              <a:t>Who does this affect?</a:t>
            </a:r>
          </a:p>
        </p:txBody>
      </p:sp>
      <p:sp>
        <p:nvSpPr>
          <p:cNvPr id="3" name="Content Placeholder 2">
            <a:extLst>
              <a:ext uri="{FF2B5EF4-FFF2-40B4-BE49-F238E27FC236}">
                <a16:creationId xmlns:a16="http://schemas.microsoft.com/office/drawing/2014/main" id="{8BCBFB68-2F03-4CF4-CD92-052567F5C17D}"/>
              </a:ext>
            </a:extLst>
          </p:cNvPr>
          <p:cNvSpPr>
            <a:spLocks noGrp="1"/>
          </p:cNvSpPr>
          <p:nvPr>
            <p:ph idx="1"/>
          </p:nvPr>
        </p:nvSpPr>
        <p:spPr>
          <a:xfrm>
            <a:off x="838200" y="2434201"/>
            <a:ext cx="3822189" cy="3742762"/>
          </a:xfrm>
        </p:spPr>
        <p:txBody>
          <a:bodyPr>
            <a:normAutofit/>
          </a:bodyPr>
          <a:lstStyle/>
          <a:p>
            <a:r>
              <a:rPr lang="en-US" sz="2000" dirty="0"/>
              <a:t>Unit owners who want to join the Association’s Board.</a:t>
            </a:r>
          </a:p>
          <a:p>
            <a:r>
              <a:rPr lang="en-US" sz="2000" dirty="0"/>
              <a:t>What does that mean?</a:t>
            </a:r>
          </a:p>
          <a:p>
            <a:pPr lvl="1"/>
            <a:r>
              <a:rPr lang="en-US" sz="2000" dirty="0"/>
              <a:t>Someone who has the fee simple ownership of the unit or has a leasehold interest in the unit</a:t>
            </a:r>
          </a:p>
          <a:p>
            <a:r>
              <a:rPr lang="en-US" sz="2000" dirty="0"/>
              <a:t>This in effect could be someone who is leasing, the owner of the unit, or, if it’s an entity, an owner’s representative.</a:t>
            </a:r>
          </a:p>
        </p:txBody>
      </p:sp>
    </p:spTree>
    <p:extLst>
      <p:ext uri="{BB962C8B-B14F-4D97-AF65-F5344CB8AC3E}">
        <p14:creationId xmlns:p14="http://schemas.microsoft.com/office/powerpoint/2010/main" val="5156708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CABB9-6AB2-DF22-3545-FE5D3982F9CA}"/>
              </a:ext>
            </a:extLst>
          </p:cNvPr>
          <p:cNvSpPr>
            <a:spLocks noGrp="1"/>
          </p:cNvSpPr>
          <p:nvPr>
            <p:ph type="title"/>
          </p:nvPr>
        </p:nvSpPr>
        <p:spPr/>
        <p:txBody>
          <a:bodyPr/>
          <a:lstStyle/>
          <a:p>
            <a:r>
              <a:rPr lang="en-US" dirty="0"/>
              <a:t>What Qualifies as a ‘Principal’ Residence/Primary Residence per the Act? </a:t>
            </a:r>
          </a:p>
        </p:txBody>
      </p:sp>
      <p:sp>
        <p:nvSpPr>
          <p:cNvPr id="3" name="Content Placeholder 2">
            <a:extLst>
              <a:ext uri="{FF2B5EF4-FFF2-40B4-BE49-F238E27FC236}">
                <a16:creationId xmlns:a16="http://schemas.microsoft.com/office/drawing/2014/main" id="{8BCBFB68-2F03-4CF4-CD92-052567F5C17D}"/>
              </a:ext>
            </a:extLst>
          </p:cNvPr>
          <p:cNvSpPr>
            <a:spLocks noGrp="1"/>
          </p:cNvSpPr>
          <p:nvPr>
            <p:ph idx="1"/>
          </p:nvPr>
        </p:nvSpPr>
        <p:spPr/>
        <p:txBody>
          <a:bodyPr/>
          <a:lstStyle/>
          <a:p>
            <a:r>
              <a:rPr lang="en-US" b="0" i="0" dirty="0">
                <a:solidFill>
                  <a:srgbClr val="374151"/>
                </a:solidFill>
                <a:effectLst/>
                <a:latin typeface="Söhne"/>
              </a:rPr>
              <a:t>According to Section 18(a)(1) of the ICPA, the phrases "principal residence" and "primary residence" appear to be used in the same manner. There's no additional explanation given, and these phrases aren't utilized anywhere else in the Act. </a:t>
            </a:r>
          </a:p>
          <a:p>
            <a:r>
              <a:rPr lang="en-US" dirty="0">
                <a:solidFill>
                  <a:srgbClr val="374151"/>
                </a:solidFill>
                <a:latin typeface="Söhne"/>
              </a:rPr>
              <a:t>T</a:t>
            </a:r>
            <a:r>
              <a:rPr lang="en-US" b="0" i="0" dirty="0">
                <a:solidFill>
                  <a:srgbClr val="374151"/>
                </a:solidFill>
                <a:effectLst/>
                <a:latin typeface="Söhne"/>
              </a:rPr>
              <a:t>he responsibility to clarify the definition of "principal residence" falls on the association, and if required, a court of law can do so through a policy statement or other measures.</a:t>
            </a:r>
            <a:endParaRPr lang="en-US" dirty="0"/>
          </a:p>
        </p:txBody>
      </p:sp>
    </p:spTree>
    <p:extLst>
      <p:ext uri="{BB962C8B-B14F-4D97-AF65-F5344CB8AC3E}">
        <p14:creationId xmlns:p14="http://schemas.microsoft.com/office/powerpoint/2010/main" val="10296487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CABB9-6AB2-DF22-3545-FE5D3982F9CA}"/>
              </a:ext>
            </a:extLst>
          </p:cNvPr>
          <p:cNvSpPr>
            <a:spLocks noGrp="1"/>
          </p:cNvSpPr>
          <p:nvPr>
            <p:ph type="title"/>
          </p:nvPr>
        </p:nvSpPr>
        <p:spPr/>
        <p:txBody>
          <a:bodyPr/>
          <a:lstStyle/>
          <a:p>
            <a:r>
              <a:rPr lang="en-US" dirty="0"/>
              <a:t>What is the general definition?</a:t>
            </a:r>
          </a:p>
        </p:txBody>
      </p:sp>
      <p:sp>
        <p:nvSpPr>
          <p:cNvPr id="3" name="Content Placeholder 2">
            <a:extLst>
              <a:ext uri="{FF2B5EF4-FFF2-40B4-BE49-F238E27FC236}">
                <a16:creationId xmlns:a16="http://schemas.microsoft.com/office/drawing/2014/main" id="{8BCBFB68-2F03-4CF4-CD92-052567F5C17D}"/>
              </a:ext>
            </a:extLst>
          </p:cNvPr>
          <p:cNvSpPr>
            <a:spLocks noGrp="1"/>
          </p:cNvSpPr>
          <p:nvPr>
            <p:ph idx="1"/>
          </p:nvPr>
        </p:nvSpPr>
        <p:spPr/>
        <p:txBody>
          <a:bodyPr/>
          <a:lstStyle/>
          <a:p>
            <a:r>
              <a:rPr lang="en-US" dirty="0"/>
              <a:t>Generally, a principal residence refers to the primary dwelling where an individual mainly resides.</a:t>
            </a:r>
          </a:p>
          <a:p>
            <a:r>
              <a:rPr lang="en-US" dirty="0"/>
              <a:t>It's different from a vacation home or a temporary/transitory dwelling.</a:t>
            </a:r>
          </a:p>
          <a:p>
            <a:r>
              <a:rPr lang="en-US" dirty="0"/>
              <a:t>Some definitions describe it as the place an individual spends the majority of their time, carries out activities like receiving mail, paying bills, and registering to vote.</a:t>
            </a:r>
          </a:p>
        </p:txBody>
      </p:sp>
    </p:spTree>
    <p:extLst>
      <p:ext uri="{BB962C8B-B14F-4D97-AF65-F5344CB8AC3E}">
        <p14:creationId xmlns:p14="http://schemas.microsoft.com/office/powerpoint/2010/main" val="10386974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CABB9-6AB2-DF22-3545-FE5D3982F9CA}"/>
              </a:ext>
            </a:extLst>
          </p:cNvPr>
          <p:cNvSpPr>
            <a:spLocks noGrp="1"/>
          </p:cNvSpPr>
          <p:nvPr>
            <p:ph type="title"/>
          </p:nvPr>
        </p:nvSpPr>
        <p:spPr/>
        <p:txBody>
          <a:bodyPr/>
          <a:lstStyle/>
          <a:p>
            <a:r>
              <a:rPr lang="en-US" dirty="0"/>
              <a:t>How can you formulate a definition?</a:t>
            </a:r>
          </a:p>
        </p:txBody>
      </p:sp>
      <p:sp>
        <p:nvSpPr>
          <p:cNvPr id="3" name="Content Placeholder 2">
            <a:extLst>
              <a:ext uri="{FF2B5EF4-FFF2-40B4-BE49-F238E27FC236}">
                <a16:creationId xmlns:a16="http://schemas.microsoft.com/office/drawing/2014/main" id="{8BCBFB68-2F03-4CF4-CD92-052567F5C17D}"/>
              </a:ext>
            </a:extLst>
          </p:cNvPr>
          <p:cNvSpPr>
            <a:spLocks noGrp="1"/>
          </p:cNvSpPr>
          <p:nvPr>
            <p:ph idx="1"/>
          </p:nvPr>
        </p:nvSpPr>
        <p:spPr/>
        <p:txBody>
          <a:bodyPr/>
          <a:lstStyle/>
          <a:p>
            <a:r>
              <a:rPr lang="en-US" dirty="0"/>
              <a:t>One method to forming a definition for your association is to other statutes or governmental departments’ definitions.</a:t>
            </a:r>
          </a:p>
          <a:p>
            <a:r>
              <a:rPr lang="en-US" dirty="0"/>
              <a:t>According to the </a:t>
            </a:r>
            <a:r>
              <a:rPr lang="en-US" b="1" dirty="0"/>
              <a:t>Illinois Department of Revenue</a:t>
            </a:r>
            <a:r>
              <a:rPr lang="en-US" dirty="0"/>
              <a:t>, a principal residence is the primary dwelling where a person lives, usually where they receive their mail, vote, and file their taxes. It is generally the “home” where a person spends the majority of their time, where they have this personal property (such as furniture and clothing) and has their most important personal and economic ties.</a:t>
            </a:r>
          </a:p>
        </p:txBody>
      </p:sp>
    </p:spTree>
    <p:extLst>
      <p:ext uri="{BB962C8B-B14F-4D97-AF65-F5344CB8AC3E}">
        <p14:creationId xmlns:p14="http://schemas.microsoft.com/office/powerpoint/2010/main" val="24278902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CABB9-6AB2-DF22-3545-FE5D3982F9CA}"/>
              </a:ext>
            </a:extLst>
          </p:cNvPr>
          <p:cNvSpPr>
            <a:spLocks noGrp="1"/>
          </p:cNvSpPr>
          <p:nvPr>
            <p:ph type="title"/>
          </p:nvPr>
        </p:nvSpPr>
        <p:spPr/>
        <p:txBody>
          <a:bodyPr/>
          <a:lstStyle/>
          <a:p>
            <a:r>
              <a:rPr lang="en-US" dirty="0"/>
              <a:t>Other Illinois elections with residency req’s</a:t>
            </a:r>
          </a:p>
        </p:txBody>
      </p:sp>
      <p:sp>
        <p:nvSpPr>
          <p:cNvPr id="3" name="Content Placeholder 2">
            <a:extLst>
              <a:ext uri="{FF2B5EF4-FFF2-40B4-BE49-F238E27FC236}">
                <a16:creationId xmlns:a16="http://schemas.microsoft.com/office/drawing/2014/main" id="{8BCBFB68-2F03-4CF4-CD92-052567F5C17D}"/>
              </a:ext>
            </a:extLst>
          </p:cNvPr>
          <p:cNvSpPr>
            <a:spLocks noGrp="1"/>
          </p:cNvSpPr>
          <p:nvPr>
            <p:ph idx="1"/>
          </p:nvPr>
        </p:nvSpPr>
        <p:spPr>
          <a:xfrm>
            <a:off x="838200" y="1690688"/>
            <a:ext cx="10515600" cy="4351338"/>
          </a:xfrm>
        </p:spPr>
        <p:txBody>
          <a:bodyPr>
            <a:normAutofit fontScale="70000" lnSpcReduction="20000"/>
          </a:bodyPr>
          <a:lstStyle/>
          <a:p>
            <a:r>
              <a:rPr lang="en-US" dirty="0"/>
              <a:t>Governor: a candidate must be a resident of the State for at least three years preceding the election. (Source: Article V, Section 2 of the Illinois Constitution)</a:t>
            </a:r>
          </a:p>
          <a:p>
            <a:r>
              <a:rPr lang="en-US" dirty="0"/>
              <a:t>Lieutenant Governor: A candidate must have been a resident of the State for at least three years preceding the election. (Source: 10 ILCS 5/5-15)</a:t>
            </a:r>
          </a:p>
          <a:p>
            <a:r>
              <a:rPr lang="en-US" dirty="0"/>
              <a:t>State Senator: A candidate must have been for at least two years preceding the election. (Source: 10 ILCS 5/8-5)</a:t>
            </a:r>
          </a:p>
          <a:p>
            <a:r>
              <a:rPr lang="en-US" dirty="0"/>
              <a:t>State Representative: A candidate must have been a resident of the district he or she seeks to represent for at least two years preceding the election. (Source: 10 ILCS 5/8-5)</a:t>
            </a:r>
          </a:p>
          <a:p>
            <a:r>
              <a:rPr lang="en-US" dirty="0"/>
              <a:t>Mayor: A candidate must have been a resident of the municipality for at least one year preceding the election. (Source: 65 ILCS 5/3.1-10-5)</a:t>
            </a:r>
          </a:p>
          <a:p>
            <a:r>
              <a:rPr lang="en-US" dirty="0"/>
              <a:t>City Council Member: A candidate must have been a resident of the municipality and the ward he or she seeks to represent for at least one year preceding the election. (Source: 65 ILCS 5/3.1-10-5)</a:t>
            </a:r>
          </a:p>
          <a:p>
            <a:r>
              <a:rPr lang="en-US" dirty="0"/>
              <a:t>Illinois State Board of Elections: A candidate must be a resident of the State of Illinois and a qualified voter in the state for at least two years preceding the appointment.</a:t>
            </a:r>
          </a:p>
          <a:p>
            <a:endParaRPr lang="en-US" dirty="0"/>
          </a:p>
        </p:txBody>
      </p:sp>
    </p:spTree>
    <p:extLst>
      <p:ext uri="{BB962C8B-B14F-4D97-AF65-F5344CB8AC3E}">
        <p14:creationId xmlns:p14="http://schemas.microsoft.com/office/powerpoint/2010/main" val="25346502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CABB9-6AB2-DF22-3545-FE5D3982F9CA}"/>
              </a:ext>
            </a:extLst>
          </p:cNvPr>
          <p:cNvSpPr>
            <a:spLocks noGrp="1"/>
          </p:cNvSpPr>
          <p:nvPr>
            <p:ph type="title"/>
          </p:nvPr>
        </p:nvSpPr>
        <p:spPr>
          <a:xfrm>
            <a:off x="5297762" y="329184"/>
            <a:ext cx="6251110" cy="1783080"/>
          </a:xfrm>
        </p:spPr>
        <p:txBody>
          <a:bodyPr anchor="b">
            <a:normAutofit/>
          </a:bodyPr>
          <a:lstStyle/>
          <a:p>
            <a:r>
              <a:rPr lang="en-US" sz="5000" dirty="0"/>
              <a:t>Nearby states residency req’s for associations</a:t>
            </a:r>
          </a:p>
        </p:txBody>
      </p:sp>
      <p:sp>
        <p:nvSpPr>
          <p:cNvPr id="3" name="Content Placeholder 2">
            <a:extLst>
              <a:ext uri="{FF2B5EF4-FFF2-40B4-BE49-F238E27FC236}">
                <a16:creationId xmlns:a16="http://schemas.microsoft.com/office/drawing/2014/main" id="{8BCBFB68-2F03-4CF4-CD92-052567F5C17D}"/>
              </a:ext>
            </a:extLst>
          </p:cNvPr>
          <p:cNvSpPr>
            <a:spLocks noGrp="1"/>
          </p:cNvSpPr>
          <p:nvPr>
            <p:ph idx="1"/>
          </p:nvPr>
        </p:nvSpPr>
        <p:spPr>
          <a:xfrm>
            <a:off x="5297761" y="2216293"/>
            <a:ext cx="6523177" cy="3839950"/>
          </a:xfrm>
        </p:spPr>
        <p:txBody>
          <a:bodyPr>
            <a:normAutofit/>
          </a:bodyPr>
          <a:lstStyle/>
          <a:p>
            <a:r>
              <a:rPr lang="en-US" sz="2400" dirty="0"/>
              <a:t>Indiana</a:t>
            </a:r>
          </a:p>
          <a:p>
            <a:pPr lvl="1"/>
            <a:r>
              <a:rPr lang="en-US" dirty="0"/>
              <a:t>Indiana's Condominium Act (IC 32-25) has no specific residency requirements to serve on a condominium association board in Indiana other than needing to be a unit owner. </a:t>
            </a:r>
          </a:p>
          <a:p>
            <a:r>
              <a:rPr lang="en-US" sz="2400" dirty="0"/>
              <a:t>Wisconsin</a:t>
            </a:r>
          </a:p>
          <a:p>
            <a:pPr lvl="1"/>
            <a:r>
              <a:rPr lang="en-US" dirty="0"/>
              <a:t>Under the Wisconsin Condominium Ownership Act (Wis. Stat. Chapter 703), there are no specific residency requirements to serve on a condominium association board. </a:t>
            </a:r>
          </a:p>
          <a:p>
            <a:endParaRPr lang="en-US" sz="2200" dirty="0"/>
          </a:p>
        </p:txBody>
      </p:sp>
      <p:pic>
        <p:nvPicPr>
          <p:cNvPr id="5" name="Picture 4">
            <a:extLst>
              <a:ext uri="{FF2B5EF4-FFF2-40B4-BE49-F238E27FC236}">
                <a16:creationId xmlns:a16="http://schemas.microsoft.com/office/drawing/2014/main" id="{F2E2B9E7-3BDB-69CC-27C4-8AD89630CEA3}"/>
              </a:ext>
            </a:extLst>
          </p:cNvPr>
          <p:cNvPicPr>
            <a:picLocks noChangeAspect="1"/>
          </p:cNvPicPr>
          <p:nvPr/>
        </p:nvPicPr>
        <p:blipFill rotWithShape="1">
          <a:blip r:embed="rId2"/>
          <a:srcRect t="2683" r="2" b="1228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Tree>
    <p:extLst>
      <p:ext uri="{BB962C8B-B14F-4D97-AF65-F5344CB8AC3E}">
        <p14:creationId xmlns:p14="http://schemas.microsoft.com/office/powerpoint/2010/main" val="26766142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item.xml>��< ? x m l   v e r s i o n = " 1 . 0 "   e n c o d i n g = " u t f - 1 6 " ? >  
 < p r o p e r t i e s   x m l n s = " h t t p : / / w w w . i m a n a g e . c o m / w o r k / x m l s c h e m a " >  
     < d o c u m e n t i d > A c t i v e ! 1 0 7 3 7 8 4 . 1 < / d o c u m e n t i d >  
     < s e n d e r i d > M O N I C A . S H A M A S S < / s e n d e r i d >  
     < s e n d e r e m a i l > M O N I C A . S H A M A S S @ S F B B G . C O M < / s e n d e r e m a i l >  
     < l a s t m o d i f i e d > 2 0 2 3 - 0 4 - 1 8 T 1 3 : 4 7 : 2 9 . 0 0 0 0 0 0 0 - 0 5 : 0 0 < / l a s t m o d i f i e d >  
     < d a t a b a s e > A c t i v e < / d a t a b a s e >  
 < / p r o p e r t i e s > 
</file>

<file path=docProps/app.xml><?xml version="1.0" encoding="utf-8"?>
<Properties xmlns="http://schemas.openxmlformats.org/officeDocument/2006/extended-properties" xmlns:vt="http://schemas.openxmlformats.org/officeDocument/2006/docPropsVTypes">
  <Template/>
  <TotalTime>311</TotalTime>
  <Words>1412</Words>
  <Application>Microsoft Office PowerPoint</Application>
  <PresentationFormat>Widescreen</PresentationFormat>
  <Paragraphs>69</Paragraphs>
  <Slides>15</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Söhne</vt:lpstr>
      <vt:lpstr>Office Theme</vt:lpstr>
      <vt:lpstr>Residency Requirements for Condominium Directors</vt:lpstr>
      <vt:lpstr>New Residency Requirements for Board Members of Illinois Condominium Associations per the Illinois Condominium Property Act (765 ILCS 605/18)</vt:lpstr>
      <vt:lpstr>Statute Language</vt:lpstr>
      <vt:lpstr>Who does this affect?</vt:lpstr>
      <vt:lpstr>What Qualifies as a ‘Principal’ Residence/Primary Residence per the Act? </vt:lpstr>
      <vt:lpstr>What is the general definition?</vt:lpstr>
      <vt:lpstr>How can you formulate a definition?</vt:lpstr>
      <vt:lpstr>Other Illinois elections with residency req’s</vt:lpstr>
      <vt:lpstr>Nearby states residency req’s for associations</vt:lpstr>
      <vt:lpstr>More Metropolitan Examples:</vt:lpstr>
      <vt:lpstr>Possible factors to determine residency:</vt:lpstr>
      <vt:lpstr>Pros and cons of residency req’s:</vt:lpstr>
      <vt:lpstr>Alternatives to residency requirements</vt:lpstr>
      <vt:lpstr>In conclusion…</vt:lpstr>
      <vt:lpstr>Sample amendment to impose a residency requirement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Jill Long</dc:creator>
  <cp:lastModifiedBy>Monica Shamass</cp:lastModifiedBy>
  <cp:revision>10</cp:revision>
  <dcterms:created xsi:type="dcterms:W3CDTF">2023-03-13T20:58:18Z</dcterms:created>
  <dcterms:modified xsi:type="dcterms:W3CDTF">2023-04-18T18:47:29Z</dcterms:modified>
</cp:coreProperties>
</file>